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 id="2147484061" r:id="rId2"/>
  </p:sldMasterIdLst>
  <p:notesMasterIdLst>
    <p:notesMasterId r:id="rId99"/>
  </p:notesMasterIdLst>
  <p:handoutMasterIdLst>
    <p:handoutMasterId r:id="rId100"/>
  </p:handoutMasterIdLst>
  <p:sldIdLst>
    <p:sldId id="1211" r:id="rId3"/>
    <p:sldId id="1212" r:id="rId4"/>
    <p:sldId id="1209" r:id="rId5"/>
    <p:sldId id="1237" r:id="rId6"/>
    <p:sldId id="1213" r:id="rId7"/>
    <p:sldId id="1314" r:id="rId8"/>
    <p:sldId id="1315" r:id="rId9"/>
    <p:sldId id="1316" r:id="rId10"/>
    <p:sldId id="1326" r:id="rId11"/>
    <p:sldId id="1320" r:id="rId12"/>
    <p:sldId id="1325" r:id="rId13"/>
    <p:sldId id="1321" r:id="rId14"/>
    <p:sldId id="1324" r:id="rId15"/>
    <p:sldId id="1322" r:id="rId16"/>
    <p:sldId id="1323" r:id="rId17"/>
    <p:sldId id="1317" r:id="rId18"/>
    <p:sldId id="1318" r:id="rId19"/>
    <p:sldId id="1319" r:id="rId20"/>
    <p:sldId id="878" r:id="rId21"/>
    <p:sldId id="1238" r:id="rId22"/>
    <p:sldId id="1239" r:id="rId23"/>
    <p:sldId id="1242" r:id="rId24"/>
    <p:sldId id="1243" r:id="rId25"/>
    <p:sldId id="1244" r:id="rId26"/>
    <p:sldId id="1245" r:id="rId27"/>
    <p:sldId id="1246" r:id="rId28"/>
    <p:sldId id="1247" r:id="rId29"/>
    <p:sldId id="1248" r:id="rId30"/>
    <p:sldId id="1249" r:id="rId31"/>
    <p:sldId id="1250" r:id="rId32"/>
    <p:sldId id="1251" r:id="rId33"/>
    <p:sldId id="1252" r:id="rId34"/>
    <p:sldId id="1253" r:id="rId35"/>
    <p:sldId id="1254" r:id="rId36"/>
    <p:sldId id="1255" r:id="rId37"/>
    <p:sldId id="1256" r:id="rId38"/>
    <p:sldId id="1257" r:id="rId39"/>
    <p:sldId id="1258" r:id="rId40"/>
    <p:sldId id="1259" r:id="rId41"/>
    <p:sldId id="1260" r:id="rId42"/>
    <p:sldId id="1261" r:id="rId43"/>
    <p:sldId id="1262" r:id="rId44"/>
    <p:sldId id="1263" r:id="rId45"/>
    <p:sldId id="1264" r:id="rId46"/>
    <p:sldId id="1265" r:id="rId47"/>
    <p:sldId id="1266" r:id="rId48"/>
    <p:sldId id="1267" r:id="rId49"/>
    <p:sldId id="1268" r:id="rId50"/>
    <p:sldId id="1269" r:id="rId51"/>
    <p:sldId id="1270" r:id="rId52"/>
    <p:sldId id="1271" r:id="rId53"/>
    <p:sldId id="1272" r:id="rId54"/>
    <p:sldId id="325" r:id="rId55"/>
    <p:sldId id="1273" r:id="rId56"/>
    <p:sldId id="1274" r:id="rId57"/>
    <p:sldId id="1275" r:id="rId58"/>
    <p:sldId id="1276" r:id="rId59"/>
    <p:sldId id="1277" r:id="rId60"/>
    <p:sldId id="1278" r:id="rId61"/>
    <p:sldId id="1279" r:id="rId62"/>
    <p:sldId id="1280" r:id="rId63"/>
    <p:sldId id="1281" r:id="rId64"/>
    <p:sldId id="1282" r:id="rId65"/>
    <p:sldId id="1283" r:id="rId66"/>
    <p:sldId id="1284" r:id="rId67"/>
    <p:sldId id="1285" r:id="rId68"/>
    <p:sldId id="1286" r:id="rId69"/>
    <p:sldId id="1287" r:id="rId70"/>
    <p:sldId id="1288" r:id="rId71"/>
    <p:sldId id="1289" r:id="rId72"/>
    <p:sldId id="1290" r:id="rId73"/>
    <p:sldId id="1291" r:id="rId74"/>
    <p:sldId id="1292" r:id="rId75"/>
    <p:sldId id="1293" r:id="rId76"/>
    <p:sldId id="1294" r:id="rId77"/>
    <p:sldId id="1295" r:id="rId78"/>
    <p:sldId id="1296" r:id="rId79"/>
    <p:sldId id="1219" r:id="rId80"/>
    <p:sldId id="1220" r:id="rId81"/>
    <p:sldId id="1221" r:id="rId82"/>
    <p:sldId id="1222" r:id="rId83"/>
    <p:sldId id="1297" r:id="rId84"/>
    <p:sldId id="1298" r:id="rId85"/>
    <p:sldId id="1299" r:id="rId86"/>
    <p:sldId id="1300" r:id="rId87"/>
    <p:sldId id="1301" r:id="rId88"/>
    <p:sldId id="1302" r:id="rId89"/>
    <p:sldId id="1303" r:id="rId90"/>
    <p:sldId id="1304" r:id="rId91"/>
    <p:sldId id="1327" r:id="rId92"/>
    <p:sldId id="1305" r:id="rId93"/>
    <p:sldId id="1309" r:id="rId94"/>
    <p:sldId id="1310" r:id="rId95"/>
    <p:sldId id="1311" r:id="rId96"/>
    <p:sldId id="1312" r:id="rId97"/>
    <p:sldId id="1313" r:id="rId9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E"/>
    <a:srgbClr val="3799C1"/>
    <a:srgbClr val="315971"/>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84465" autoAdjust="0"/>
  </p:normalViewPr>
  <p:slideViewPr>
    <p:cSldViewPr>
      <p:cViewPr varScale="1">
        <p:scale>
          <a:sx n="110" d="100"/>
          <a:sy n="110" d="100"/>
        </p:scale>
        <p:origin x="20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2394"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760"/>
          </a:xfrm>
          <a:prstGeom prst="rect">
            <a:avLst/>
          </a:prstGeom>
        </p:spPr>
        <p:txBody>
          <a:bodyPr vert="horz" lIns="92076" tIns="46034" rIns="92076" bIns="46034" rtlCol="0"/>
          <a:lstStyle>
            <a:lvl1pPr algn="l">
              <a:defRPr sz="1200"/>
            </a:lvl1pPr>
          </a:lstStyle>
          <a:p>
            <a:endParaRPr lang="en-US"/>
          </a:p>
        </p:txBody>
      </p:sp>
      <p:sp>
        <p:nvSpPr>
          <p:cNvPr id="3" name="Date Placeholder 2"/>
          <p:cNvSpPr>
            <a:spLocks noGrp="1"/>
          </p:cNvSpPr>
          <p:nvPr>
            <p:ph type="dt" sz="quarter" idx="1"/>
          </p:nvPr>
        </p:nvSpPr>
        <p:spPr>
          <a:xfrm>
            <a:off x="5265819" y="0"/>
            <a:ext cx="4028440" cy="350760"/>
          </a:xfrm>
          <a:prstGeom prst="rect">
            <a:avLst/>
          </a:prstGeom>
        </p:spPr>
        <p:txBody>
          <a:bodyPr vert="horz" lIns="92076" tIns="46034" rIns="92076" bIns="46034" rtlCol="0"/>
          <a:lstStyle>
            <a:lvl1pPr algn="r">
              <a:defRPr sz="1200"/>
            </a:lvl1pPr>
          </a:lstStyle>
          <a:p>
            <a:fld id="{1661102D-D919-4AA2-A75C-F249377EBB64}" type="datetimeFigureOut">
              <a:rPr lang="en-US" smtClean="0"/>
              <a:pPr/>
              <a:t>4/25/2024</a:t>
            </a:fld>
            <a:endParaRPr lang="en-US"/>
          </a:p>
        </p:txBody>
      </p:sp>
      <p:sp>
        <p:nvSpPr>
          <p:cNvPr id="4" name="Footer Placeholder 3"/>
          <p:cNvSpPr>
            <a:spLocks noGrp="1"/>
          </p:cNvSpPr>
          <p:nvPr>
            <p:ph type="ftr" sz="quarter" idx="2"/>
          </p:nvPr>
        </p:nvSpPr>
        <p:spPr>
          <a:xfrm>
            <a:off x="0" y="6658445"/>
            <a:ext cx="4028440" cy="350760"/>
          </a:xfrm>
          <a:prstGeom prst="rect">
            <a:avLst/>
          </a:prstGeom>
        </p:spPr>
        <p:txBody>
          <a:bodyPr vert="horz" lIns="92076" tIns="46034" rIns="92076" bIns="46034" rtlCol="0" anchor="b"/>
          <a:lstStyle>
            <a:lvl1pPr algn="l">
              <a:defRPr sz="1200"/>
            </a:lvl1pPr>
          </a:lstStyle>
          <a:p>
            <a:endParaRPr lang="en-US"/>
          </a:p>
        </p:txBody>
      </p:sp>
      <p:sp>
        <p:nvSpPr>
          <p:cNvPr id="8" name="Slide Number Placeholder 7"/>
          <p:cNvSpPr>
            <a:spLocks noGrp="1"/>
          </p:cNvSpPr>
          <p:nvPr>
            <p:ph type="sldNum" sz="quarter" idx="3"/>
          </p:nvPr>
        </p:nvSpPr>
        <p:spPr>
          <a:xfrm>
            <a:off x="5265747" y="6658258"/>
            <a:ext cx="4029075" cy="352142"/>
          </a:xfrm>
          <a:prstGeom prst="rect">
            <a:avLst/>
          </a:prstGeom>
        </p:spPr>
        <p:txBody>
          <a:bodyPr vert="horz" lIns="92076" tIns="46034" rIns="92076" bIns="46034" rtlCol="0" anchor="b"/>
          <a:lstStyle>
            <a:lvl1pPr algn="r">
              <a:defRPr sz="1200"/>
            </a:lvl1pPr>
          </a:lstStyle>
          <a:p>
            <a:fld id="{38BE7958-BF93-4F85-9366-368D8CBBD9CF}" type="slidenum">
              <a:rPr lang="en-US" smtClean="0"/>
              <a:t>‹#›</a:t>
            </a:fld>
            <a:endParaRPr lang="en-US"/>
          </a:p>
        </p:txBody>
      </p:sp>
    </p:spTree>
    <p:extLst>
      <p:ext uri="{BB962C8B-B14F-4D97-AF65-F5344CB8AC3E}">
        <p14:creationId xmlns:p14="http://schemas.microsoft.com/office/powerpoint/2010/main" val="3436303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2076" tIns="46034" rIns="92076" bIns="46034" rtlCol="0"/>
          <a:lstStyle>
            <a:lvl1pPr algn="l">
              <a:defRPr sz="1200"/>
            </a:lvl1pPr>
          </a:lstStyle>
          <a:p>
            <a:endParaRPr lang="en-US" dirty="0"/>
          </a:p>
        </p:txBody>
      </p:sp>
      <p:sp>
        <p:nvSpPr>
          <p:cNvPr id="3" name="Date Placeholder 2"/>
          <p:cNvSpPr>
            <a:spLocks noGrp="1"/>
          </p:cNvSpPr>
          <p:nvPr>
            <p:ph type="dt" idx="1"/>
          </p:nvPr>
        </p:nvSpPr>
        <p:spPr>
          <a:xfrm>
            <a:off x="5265819" y="0"/>
            <a:ext cx="4028440" cy="350520"/>
          </a:xfrm>
          <a:prstGeom prst="rect">
            <a:avLst/>
          </a:prstGeom>
        </p:spPr>
        <p:txBody>
          <a:bodyPr vert="horz" lIns="92076" tIns="46034" rIns="92076" bIns="46034" rtlCol="0"/>
          <a:lstStyle>
            <a:lvl1pPr algn="r">
              <a:defRPr sz="1200"/>
            </a:lvl1pPr>
          </a:lstStyle>
          <a:p>
            <a:fld id="{E474CD79-1D79-451F-939B-3690E34C3225}" type="datetimeFigureOut">
              <a:rPr lang="en-US" smtClean="0"/>
              <a:pPr/>
              <a:t>4/25/2024</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076" tIns="46034" rIns="92076" bIns="46034" rtlCol="0" anchor="ctr"/>
          <a:lstStyle/>
          <a:p>
            <a:endParaRPr lang="en-US" dirty="0"/>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2076" tIns="46034" rIns="92076" bIns="4603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3"/>
            <a:ext cx="4028440" cy="350520"/>
          </a:xfrm>
          <a:prstGeom prst="rect">
            <a:avLst/>
          </a:prstGeom>
        </p:spPr>
        <p:txBody>
          <a:bodyPr vert="horz" lIns="92076" tIns="46034" rIns="92076" bIns="460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9" y="6658663"/>
            <a:ext cx="4028440" cy="350520"/>
          </a:xfrm>
          <a:prstGeom prst="rect">
            <a:avLst/>
          </a:prstGeom>
        </p:spPr>
        <p:txBody>
          <a:bodyPr vert="horz" lIns="92076" tIns="46034" rIns="92076" bIns="46034" rtlCol="0" anchor="b"/>
          <a:lstStyle>
            <a:lvl1pPr algn="r">
              <a:defRPr sz="1200"/>
            </a:lvl1pPr>
          </a:lstStyle>
          <a:p>
            <a:fld id="{D3530D18-4A65-4C2B-9372-EEDE6F4547E8}" type="slidenum">
              <a:rPr lang="en-US" smtClean="0"/>
              <a:pPr/>
              <a:t>‹#›</a:t>
            </a:fld>
            <a:endParaRPr lang="en-US" dirty="0"/>
          </a:p>
        </p:txBody>
      </p:sp>
    </p:spTree>
    <p:extLst>
      <p:ext uri="{BB962C8B-B14F-4D97-AF65-F5344CB8AC3E}">
        <p14:creationId xmlns:p14="http://schemas.microsoft.com/office/powerpoint/2010/main" val="65290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3</a:t>
            </a:fld>
            <a:endParaRPr lang="en-US" dirty="0"/>
          </a:p>
        </p:txBody>
      </p:sp>
    </p:spTree>
    <p:extLst>
      <p:ext uri="{BB962C8B-B14F-4D97-AF65-F5344CB8AC3E}">
        <p14:creationId xmlns:p14="http://schemas.microsoft.com/office/powerpoint/2010/main" val="345358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12</a:t>
            </a:fld>
            <a:endParaRPr lang="en-US" dirty="0"/>
          </a:p>
        </p:txBody>
      </p:sp>
    </p:spTree>
    <p:extLst>
      <p:ext uri="{BB962C8B-B14F-4D97-AF65-F5344CB8AC3E}">
        <p14:creationId xmlns:p14="http://schemas.microsoft.com/office/powerpoint/2010/main" val="208179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13</a:t>
            </a:fld>
            <a:endParaRPr lang="en-US" dirty="0"/>
          </a:p>
        </p:txBody>
      </p:sp>
    </p:spTree>
    <p:extLst>
      <p:ext uri="{BB962C8B-B14F-4D97-AF65-F5344CB8AC3E}">
        <p14:creationId xmlns:p14="http://schemas.microsoft.com/office/powerpoint/2010/main" val="149652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14</a:t>
            </a:fld>
            <a:endParaRPr lang="en-US" dirty="0"/>
          </a:p>
        </p:txBody>
      </p:sp>
    </p:spTree>
    <p:extLst>
      <p:ext uri="{BB962C8B-B14F-4D97-AF65-F5344CB8AC3E}">
        <p14:creationId xmlns:p14="http://schemas.microsoft.com/office/powerpoint/2010/main" val="69660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15</a:t>
            </a:fld>
            <a:endParaRPr lang="en-US" dirty="0"/>
          </a:p>
        </p:txBody>
      </p:sp>
    </p:spTree>
    <p:extLst>
      <p:ext uri="{BB962C8B-B14F-4D97-AF65-F5344CB8AC3E}">
        <p14:creationId xmlns:p14="http://schemas.microsoft.com/office/powerpoint/2010/main" val="65075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16</a:t>
            </a:fld>
            <a:endParaRPr lang="en-US" dirty="0"/>
          </a:p>
        </p:txBody>
      </p:sp>
    </p:spTree>
    <p:extLst>
      <p:ext uri="{BB962C8B-B14F-4D97-AF65-F5344CB8AC3E}">
        <p14:creationId xmlns:p14="http://schemas.microsoft.com/office/powerpoint/2010/main" val="423649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17</a:t>
            </a:fld>
            <a:endParaRPr lang="en-US" dirty="0"/>
          </a:p>
        </p:txBody>
      </p:sp>
    </p:spTree>
    <p:extLst>
      <p:ext uri="{BB962C8B-B14F-4D97-AF65-F5344CB8AC3E}">
        <p14:creationId xmlns:p14="http://schemas.microsoft.com/office/powerpoint/2010/main" val="3447034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18</a:t>
            </a:fld>
            <a:endParaRPr lang="en-US" dirty="0"/>
          </a:p>
        </p:txBody>
      </p:sp>
    </p:spTree>
    <p:extLst>
      <p:ext uri="{BB962C8B-B14F-4D97-AF65-F5344CB8AC3E}">
        <p14:creationId xmlns:p14="http://schemas.microsoft.com/office/powerpoint/2010/main" val="372902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19</a:t>
            </a:fld>
            <a:endParaRPr lang="en-US" dirty="0"/>
          </a:p>
        </p:txBody>
      </p:sp>
    </p:spTree>
    <p:extLst>
      <p:ext uri="{BB962C8B-B14F-4D97-AF65-F5344CB8AC3E}">
        <p14:creationId xmlns:p14="http://schemas.microsoft.com/office/powerpoint/2010/main" val="3127451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20</a:t>
            </a:fld>
            <a:endParaRPr lang="en-US" dirty="0"/>
          </a:p>
        </p:txBody>
      </p:sp>
    </p:spTree>
    <p:extLst>
      <p:ext uri="{BB962C8B-B14F-4D97-AF65-F5344CB8AC3E}">
        <p14:creationId xmlns:p14="http://schemas.microsoft.com/office/powerpoint/2010/main" val="404568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21</a:t>
            </a:fld>
            <a:endParaRPr lang="en-US" dirty="0"/>
          </a:p>
        </p:txBody>
      </p:sp>
    </p:spTree>
    <p:extLst>
      <p:ext uri="{BB962C8B-B14F-4D97-AF65-F5344CB8AC3E}">
        <p14:creationId xmlns:p14="http://schemas.microsoft.com/office/powerpoint/2010/main" val="74460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4</a:t>
            </a:fld>
            <a:endParaRPr lang="en-US" dirty="0"/>
          </a:p>
        </p:txBody>
      </p:sp>
    </p:spTree>
    <p:extLst>
      <p:ext uri="{BB962C8B-B14F-4D97-AF65-F5344CB8AC3E}">
        <p14:creationId xmlns:p14="http://schemas.microsoft.com/office/powerpoint/2010/main" val="2623196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54</a:t>
            </a:fld>
            <a:endParaRPr lang="en-US" dirty="0"/>
          </a:p>
        </p:txBody>
      </p:sp>
    </p:spTree>
    <p:extLst>
      <p:ext uri="{BB962C8B-B14F-4D97-AF65-F5344CB8AC3E}">
        <p14:creationId xmlns:p14="http://schemas.microsoft.com/office/powerpoint/2010/main" val="144681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55</a:t>
            </a:fld>
            <a:endParaRPr lang="en-US" dirty="0"/>
          </a:p>
        </p:txBody>
      </p:sp>
    </p:spTree>
    <p:extLst>
      <p:ext uri="{BB962C8B-B14F-4D97-AF65-F5344CB8AC3E}">
        <p14:creationId xmlns:p14="http://schemas.microsoft.com/office/powerpoint/2010/main" val="2739929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78</a:t>
            </a:fld>
            <a:endParaRPr lang="en-US" dirty="0"/>
          </a:p>
        </p:txBody>
      </p:sp>
    </p:spTree>
    <p:extLst>
      <p:ext uri="{BB962C8B-B14F-4D97-AF65-F5344CB8AC3E}">
        <p14:creationId xmlns:p14="http://schemas.microsoft.com/office/powerpoint/2010/main" val="542101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79</a:t>
            </a:fld>
            <a:endParaRPr lang="en-US" dirty="0"/>
          </a:p>
        </p:txBody>
      </p:sp>
    </p:spTree>
    <p:extLst>
      <p:ext uri="{BB962C8B-B14F-4D97-AF65-F5344CB8AC3E}">
        <p14:creationId xmlns:p14="http://schemas.microsoft.com/office/powerpoint/2010/main" val="3400237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80</a:t>
            </a:fld>
            <a:endParaRPr lang="en-US" dirty="0"/>
          </a:p>
        </p:txBody>
      </p:sp>
    </p:spTree>
    <p:extLst>
      <p:ext uri="{BB962C8B-B14F-4D97-AF65-F5344CB8AC3E}">
        <p14:creationId xmlns:p14="http://schemas.microsoft.com/office/powerpoint/2010/main" val="1721183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81</a:t>
            </a:fld>
            <a:endParaRPr lang="en-US" dirty="0"/>
          </a:p>
        </p:txBody>
      </p:sp>
    </p:spTree>
    <p:extLst>
      <p:ext uri="{BB962C8B-B14F-4D97-AF65-F5344CB8AC3E}">
        <p14:creationId xmlns:p14="http://schemas.microsoft.com/office/powerpoint/2010/main" val="2361233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82</a:t>
            </a:fld>
            <a:endParaRPr lang="en-US" dirty="0"/>
          </a:p>
        </p:txBody>
      </p:sp>
    </p:spTree>
    <p:extLst>
      <p:ext uri="{BB962C8B-B14F-4D97-AF65-F5344CB8AC3E}">
        <p14:creationId xmlns:p14="http://schemas.microsoft.com/office/powerpoint/2010/main" val="786519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83</a:t>
            </a:fld>
            <a:endParaRPr lang="en-US" dirty="0"/>
          </a:p>
        </p:txBody>
      </p:sp>
    </p:spTree>
    <p:extLst>
      <p:ext uri="{BB962C8B-B14F-4D97-AF65-F5344CB8AC3E}">
        <p14:creationId xmlns:p14="http://schemas.microsoft.com/office/powerpoint/2010/main" val="325251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84</a:t>
            </a:fld>
            <a:endParaRPr lang="en-US" dirty="0"/>
          </a:p>
        </p:txBody>
      </p:sp>
    </p:spTree>
    <p:extLst>
      <p:ext uri="{BB962C8B-B14F-4D97-AF65-F5344CB8AC3E}">
        <p14:creationId xmlns:p14="http://schemas.microsoft.com/office/powerpoint/2010/main" val="407067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85</a:t>
            </a:fld>
            <a:endParaRPr lang="en-US" dirty="0"/>
          </a:p>
        </p:txBody>
      </p:sp>
    </p:spTree>
    <p:extLst>
      <p:ext uri="{BB962C8B-B14F-4D97-AF65-F5344CB8AC3E}">
        <p14:creationId xmlns:p14="http://schemas.microsoft.com/office/powerpoint/2010/main" val="14829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5</a:t>
            </a:fld>
            <a:endParaRPr lang="en-US" dirty="0"/>
          </a:p>
        </p:txBody>
      </p:sp>
    </p:spTree>
    <p:extLst>
      <p:ext uri="{BB962C8B-B14F-4D97-AF65-F5344CB8AC3E}">
        <p14:creationId xmlns:p14="http://schemas.microsoft.com/office/powerpoint/2010/main" val="1854596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86</a:t>
            </a:fld>
            <a:endParaRPr lang="en-US" dirty="0"/>
          </a:p>
        </p:txBody>
      </p:sp>
    </p:spTree>
    <p:extLst>
      <p:ext uri="{BB962C8B-B14F-4D97-AF65-F5344CB8AC3E}">
        <p14:creationId xmlns:p14="http://schemas.microsoft.com/office/powerpoint/2010/main" val="332902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87</a:t>
            </a:fld>
            <a:endParaRPr lang="en-US" dirty="0"/>
          </a:p>
        </p:txBody>
      </p:sp>
    </p:spTree>
    <p:extLst>
      <p:ext uri="{BB962C8B-B14F-4D97-AF65-F5344CB8AC3E}">
        <p14:creationId xmlns:p14="http://schemas.microsoft.com/office/powerpoint/2010/main" val="3159761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88</a:t>
            </a:fld>
            <a:endParaRPr lang="en-US" dirty="0"/>
          </a:p>
        </p:txBody>
      </p:sp>
    </p:spTree>
    <p:extLst>
      <p:ext uri="{BB962C8B-B14F-4D97-AF65-F5344CB8AC3E}">
        <p14:creationId xmlns:p14="http://schemas.microsoft.com/office/powerpoint/2010/main" val="4113900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89</a:t>
            </a:fld>
            <a:endParaRPr lang="en-US" dirty="0"/>
          </a:p>
        </p:txBody>
      </p:sp>
    </p:spTree>
    <p:extLst>
      <p:ext uri="{BB962C8B-B14F-4D97-AF65-F5344CB8AC3E}">
        <p14:creationId xmlns:p14="http://schemas.microsoft.com/office/powerpoint/2010/main" val="867122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90</a:t>
            </a:fld>
            <a:endParaRPr lang="en-US" dirty="0"/>
          </a:p>
        </p:txBody>
      </p:sp>
    </p:spTree>
    <p:extLst>
      <p:ext uri="{BB962C8B-B14F-4D97-AF65-F5344CB8AC3E}">
        <p14:creationId xmlns:p14="http://schemas.microsoft.com/office/powerpoint/2010/main" val="1915309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91</a:t>
            </a:fld>
            <a:endParaRPr lang="en-US" dirty="0"/>
          </a:p>
        </p:txBody>
      </p:sp>
    </p:spTree>
    <p:extLst>
      <p:ext uri="{BB962C8B-B14F-4D97-AF65-F5344CB8AC3E}">
        <p14:creationId xmlns:p14="http://schemas.microsoft.com/office/powerpoint/2010/main" val="1894836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92</a:t>
            </a:fld>
            <a:endParaRPr lang="en-US" dirty="0"/>
          </a:p>
        </p:txBody>
      </p:sp>
    </p:spTree>
    <p:extLst>
      <p:ext uri="{BB962C8B-B14F-4D97-AF65-F5344CB8AC3E}">
        <p14:creationId xmlns:p14="http://schemas.microsoft.com/office/powerpoint/2010/main" val="2400146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93</a:t>
            </a:fld>
            <a:endParaRPr lang="en-US" dirty="0"/>
          </a:p>
        </p:txBody>
      </p:sp>
    </p:spTree>
    <p:extLst>
      <p:ext uri="{BB962C8B-B14F-4D97-AF65-F5344CB8AC3E}">
        <p14:creationId xmlns:p14="http://schemas.microsoft.com/office/powerpoint/2010/main" val="1366690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94</a:t>
            </a:fld>
            <a:endParaRPr lang="en-US" dirty="0"/>
          </a:p>
        </p:txBody>
      </p:sp>
    </p:spTree>
    <p:extLst>
      <p:ext uri="{BB962C8B-B14F-4D97-AF65-F5344CB8AC3E}">
        <p14:creationId xmlns:p14="http://schemas.microsoft.com/office/powerpoint/2010/main" val="2866485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95</a:t>
            </a:fld>
            <a:endParaRPr lang="en-US" dirty="0"/>
          </a:p>
        </p:txBody>
      </p:sp>
    </p:spTree>
    <p:extLst>
      <p:ext uri="{BB962C8B-B14F-4D97-AF65-F5344CB8AC3E}">
        <p14:creationId xmlns:p14="http://schemas.microsoft.com/office/powerpoint/2010/main" val="102884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6</a:t>
            </a:fld>
            <a:endParaRPr lang="en-US" dirty="0"/>
          </a:p>
        </p:txBody>
      </p:sp>
    </p:spTree>
    <p:extLst>
      <p:ext uri="{BB962C8B-B14F-4D97-AF65-F5344CB8AC3E}">
        <p14:creationId xmlns:p14="http://schemas.microsoft.com/office/powerpoint/2010/main" val="320137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7</a:t>
            </a:fld>
            <a:endParaRPr lang="en-US" dirty="0"/>
          </a:p>
        </p:txBody>
      </p:sp>
    </p:spTree>
    <p:extLst>
      <p:ext uri="{BB962C8B-B14F-4D97-AF65-F5344CB8AC3E}">
        <p14:creationId xmlns:p14="http://schemas.microsoft.com/office/powerpoint/2010/main" val="320436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8</a:t>
            </a:fld>
            <a:endParaRPr lang="en-US" dirty="0"/>
          </a:p>
        </p:txBody>
      </p:sp>
    </p:spTree>
    <p:extLst>
      <p:ext uri="{BB962C8B-B14F-4D97-AF65-F5344CB8AC3E}">
        <p14:creationId xmlns:p14="http://schemas.microsoft.com/office/powerpoint/2010/main" val="178157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9</a:t>
            </a:fld>
            <a:endParaRPr lang="en-US" dirty="0"/>
          </a:p>
        </p:txBody>
      </p:sp>
    </p:spTree>
    <p:extLst>
      <p:ext uri="{BB962C8B-B14F-4D97-AF65-F5344CB8AC3E}">
        <p14:creationId xmlns:p14="http://schemas.microsoft.com/office/powerpoint/2010/main" val="41299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10</a:t>
            </a:fld>
            <a:endParaRPr lang="en-US" dirty="0"/>
          </a:p>
        </p:txBody>
      </p:sp>
    </p:spTree>
    <p:extLst>
      <p:ext uri="{BB962C8B-B14F-4D97-AF65-F5344CB8AC3E}">
        <p14:creationId xmlns:p14="http://schemas.microsoft.com/office/powerpoint/2010/main" val="402500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530D18-4A65-4C2B-9372-EEDE6F4547E8}" type="slidenum">
              <a:rPr lang="en-US" smtClean="0"/>
              <a:pPr/>
              <a:t>11</a:t>
            </a:fld>
            <a:endParaRPr lang="en-US" dirty="0"/>
          </a:p>
        </p:txBody>
      </p:sp>
    </p:spTree>
    <p:extLst>
      <p:ext uri="{BB962C8B-B14F-4D97-AF65-F5344CB8AC3E}">
        <p14:creationId xmlns:p14="http://schemas.microsoft.com/office/powerpoint/2010/main" val="307444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82D570E-4C0B-4C3F-AA35-C58309F05983}" type="datetime1">
              <a:rPr lang="en-US" smtClean="0"/>
              <a:t>4/25/2024</a:t>
            </a:fld>
            <a:endParaRPr lang="en-US" dirty="0"/>
          </a:p>
        </p:txBody>
      </p:sp>
      <p:sp>
        <p:nvSpPr>
          <p:cNvPr id="8" name="Footer Placeholder 7"/>
          <p:cNvSpPr>
            <a:spLocks noGrp="1"/>
          </p:cNvSpPr>
          <p:nvPr>
            <p:ph type="ftr" sz="quarter" idx="11"/>
          </p:nvPr>
        </p:nvSpPr>
        <p:spPr/>
        <p:txBody>
          <a:bodyPr/>
          <a:lstStyle/>
          <a:p>
            <a:r>
              <a:rPr lang="en-US"/>
              <a:t>332PP Cases Update (2019-20)(OBA-RPLS--Nov 2020)</a:t>
            </a:r>
            <a:endParaRPr lang="en-US" dirty="0"/>
          </a:p>
        </p:txBody>
      </p:sp>
      <p:sp>
        <p:nvSpPr>
          <p:cNvPr id="9" name="Slide Number Placeholder 8"/>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369472589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6997E0-1DD7-4F2D-A68D-C7EDCE2B159E}" type="datetime1">
              <a:rPr lang="en-US" smtClean="0"/>
              <a:t>4/25/2024</a:t>
            </a:fld>
            <a:endParaRPr lang="en-US" dirty="0"/>
          </a:p>
        </p:txBody>
      </p:sp>
      <p:sp>
        <p:nvSpPr>
          <p:cNvPr id="6" name="Footer Placeholder 5"/>
          <p:cNvSpPr>
            <a:spLocks noGrp="1"/>
          </p:cNvSpPr>
          <p:nvPr>
            <p:ph type="ftr" sz="quarter" idx="11"/>
          </p:nvPr>
        </p:nvSpPr>
        <p:spPr/>
        <p:txBody>
          <a:bodyPr/>
          <a:lstStyle/>
          <a:p>
            <a:r>
              <a:rPr lang="en-US"/>
              <a:t>332PP Cases Update (2019-20)(OBA-RPLS--Nov 2020)</a:t>
            </a:r>
            <a:endParaRPr lang="en-US" dirty="0"/>
          </a:p>
        </p:txBody>
      </p:sp>
      <p:sp>
        <p:nvSpPr>
          <p:cNvPr id="7" name="Slide Number Placeholder 6"/>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179471722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6997E0-1DD7-4F2D-A68D-C7EDCE2B159E}" type="datetime1">
              <a:rPr lang="en-US" smtClean="0"/>
              <a:t>4/25/2024</a:t>
            </a:fld>
            <a:endParaRPr lang="en-US" dirty="0"/>
          </a:p>
        </p:txBody>
      </p:sp>
      <p:sp>
        <p:nvSpPr>
          <p:cNvPr id="6" name="Footer Placeholder 5"/>
          <p:cNvSpPr>
            <a:spLocks noGrp="1"/>
          </p:cNvSpPr>
          <p:nvPr>
            <p:ph type="ftr" sz="quarter" idx="11"/>
          </p:nvPr>
        </p:nvSpPr>
        <p:spPr/>
        <p:txBody>
          <a:bodyPr/>
          <a:lstStyle/>
          <a:p>
            <a:r>
              <a:rPr lang="en-US"/>
              <a:t>332PP Cases Update (2019-20)(OBA-RPLS--Nov 2020)</a:t>
            </a:r>
            <a:endParaRPr lang="en-US" dirty="0"/>
          </a:p>
        </p:txBody>
      </p:sp>
      <p:sp>
        <p:nvSpPr>
          <p:cNvPr id="7" name="Slide Number Placeholder 6"/>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356051495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6997E0-1DD7-4F2D-A68D-C7EDCE2B159E}" type="datetime1">
              <a:rPr lang="en-US" smtClean="0"/>
              <a:t>4/25/2024</a:t>
            </a:fld>
            <a:endParaRPr lang="en-US" dirty="0"/>
          </a:p>
        </p:txBody>
      </p:sp>
      <p:sp>
        <p:nvSpPr>
          <p:cNvPr id="6" name="Footer Placeholder 5"/>
          <p:cNvSpPr>
            <a:spLocks noGrp="1"/>
          </p:cNvSpPr>
          <p:nvPr>
            <p:ph type="ftr" sz="quarter" idx="11"/>
          </p:nvPr>
        </p:nvSpPr>
        <p:spPr/>
        <p:txBody>
          <a:bodyPr/>
          <a:lstStyle/>
          <a:p>
            <a:r>
              <a:rPr lang="en-US"/>
              <a:t>332PP Cases Update (2019-20)(OBA-RPLS--Nov 2020)</a:t>
            </a:r>
            <a:endParaRPr lang="en-US" dirty="0"/>
          </a:p>
        </p:txBody>
      </p:sp>
      <p:sp>
        <p:nvSpPr>
          <p:cNvPr id="7" name="Slide Number Placeholder 6"/>
          <p:cNvSpPr>
            <a:spLocks noGrp="1"/>
          </p:cNvSpPr>
          <p:nvPr>
            <p:ph type="sldNum" sz="quarter" idx="12"/>
          </p:nvPr>
        </p:nvSpPr>
        <p:spPr/>
        <p:txBody>
          <a:bodyPr/>
          <a:lstStyle/>
          <a:p>
            <a:fld id="{26E42607-97AC-4998-9837-92051618486C}"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07791922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6997E0-1DD7-4F2D-A68D-C7EDCE2B159E}" type="datetime1">
              <a:rPr lang="en-US" smtClean="0"/>
              <a:t>4/25/2024</a:t>
            </a:fld>
            <a:endParaRPr lang="en-US" dirty="0"/>
          </a:p>
        </p:txBody>
      </p:sp>
      <p:sp>
        <p:nvSpPr>
          <p:cNvPr id="6" name="Footer Placeholder 5"/>
          <p:cNvSpPr>
            <a:spLocks noGrp="1"/>
          </p:cNvSpPr>
          <p:nvPr>
            <p:ph type="ftr" sz="quarter" idx="11"/>
          </p:nvPr>
        </p:nvSpPr>
        <p:spPr/>
        <p:txBody>
          <a:bodyPr/>
          <a:lstStyle/>
          <a:p>
            <a:r>
              <a:rPr lang="en-US"/>
              <a:t>332PP Cases Update (2019-20)(OBA-RPLS--Nov 2020)</a:t>
            </a:r>
            <a:endParaRPr lang="en-US" dirty="0"/>
          </a:p>
        </p:txBody>
      </p:sp>
      <p:sp>
        <p:nvSpPr>
          <p:cNvPr id="7" name="Slide Number Placeholder 6"/>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189037544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86997E0-1DD7-4F2D-A68D-C7EDCE2B159E}" type="datetime1">
              <a:rPr lang="en-US" smtClean="0"/>
              <a:t>4/25/2024</a:t>
            </a:fld>
            <a:endParaRPr lang="en-US" dirty="0"/>
          </a:p>
        </p:txBody>
      </p:sp>
      <p:sp>
        <p:nvSpPr>
          <p:cNvPr id="4" name="Footer Placeholder 3"/>
          <p:cNvSpPr>
            <a:spLocks noGrp="1"/>
          </p:cNvSpPr>
          <p:nvPr>
            <p:ph type="ftr" sz="quarter" idx="11"/>
          </p:nvPr>
        </p:nvSpPr>
        <p:spPr/>
        <p:txBody>
          <a:bodyPr/>
          <a:lstStyle/>
          <a:p>
            <a:r>
              <a:rPr lang="en-US"/>
              <a:t>332PP Cases Update (2019-20)(OBA-RPLS--Nov 2020)</a:t>
            </a:r>
            <a:endParaRPr lang="en-US" dirty="0"/>
          </a:p>
        </p:txBody>
      </p:sp>
      <p:sp>
        <p:nvSpPr>
          <p:cNvPr id="5" name="Slide Number Placeholder 4"/>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160854080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86997E0-1DD7-4F2D-A68D-C7EDCE2B159E}" type="datetime1">
              <a:rPr lang="en-US" smtClean="0"/>
              <a:t>4/25/2024</a:t>
            </a:fld>
            <a:endParaRPr lang="en-US" dirty="0"/>
          </a:p>
        </p:txBody>
      </p:sp>
      <p:sp>
        <p:nvSpPr>
          <p:cNvPr id="4" name="Footer Placeholder 3"/>
          <p:cNvSpPr>
            <a:spLocks noGrp="1"/>
          </p:cNvSpPr>
          <p:nvPr>
            <p:ph type="ftr" sz="quarter" idx="11"/>
          </p:nvPr>
        </p:nvSpPr>
        <p:spPr/>
        <p:txBody>
          <a:bodyPr/>
          <a:lstStyle/>
          <a:p>
            <a:r>
              <a:rPr lang="en-US"/>
              <a:t>332PP Cases Update (2019-20)(OBA-RPLS--Nov 2020)</a:t>
            </a:r>
            <a:endParaRPr lang="en-US" dirty="0"/>
          </a:p>
        </p:txBody>
      </p:sp>
      <p:sp>
        <p:nvSpPr>
          <p:cNvPr id="5" name="Slide Number Placeholder 4"/>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256254084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2AC65-9971-461F-9CB0-58D91D3644A7}" type="datetime1">
              <a:rPr lang="en-US" smtClean="0"/>
              <a:t>4/25/2024</a:t>
            </a:fld>
            <a:endParaRPr lang="en-US" dirty="0"/>
          </a:p>
        </p:txBody>
      </p:sp>
      <p:sp>
        <p:nvSpPr>
          <p:cNvPr id="5" name="Footer Placeholder 4"/>
          <p:cNvSpPr>
            <a:spLocks noGrp="1"/>
          </p:cNvSpPr>
          <p:nvPr>
            <p:ph type="ftr" sz="quarter" idx="11"/>
          </p:nvPr>
        </p:nvSpPr>
        <p:spPr/>
        <p:txBody>
          <a:bodyPr/>
          <a:lstStyle/>
          <a:p>
            <a:r>
              <a:rPr lang="en-US"/>
              <a:t>332PP Cases Update (2019-20)(OBA-RPLS--Nov 2020)</a:t>
            </a:r>
            <a:endParaRPr lang="en-US" dirty="0"/>
          </a:p>
        </p:txBody>
      </p:sp>
      <p:sp>
        <p:nvSpPr>
          <p:cNvPr id="6" name="Slide Number Placeholder 5"/>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236541413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4C654C-658C-455E-ACD6-4F39C22FDA71}" type="datetime1">
              <a:rPr lang="en-US" smtClean="0"/>
              <a:t>4/25/2024</a:t>
            </a:fld>
            <a:endParaRPr lang="en-US" dirty="0"/>
          </a:p>
        </p:txBody>
      </p:sp>
      <p:sp>
        <p:nvSpPr>
          <p:cNvPr id="5" name="Footer Placeholder 4"/>
          <p:cNvSpPr>
            <a:spLocks noGrp="1"/>
          </p:cNvSpPr>
          <p:nvPr>
            <p:ph type="ftr" sz="quarter" idx="11"/>
          </p:nvPr>
        </p:nvSpPr>
        <p:spPr/>
        <p:txBody>
          <a:bodyPr/>
          <a:lstStyle/>
          <a:p>
            <a:r>
              <a:rPr lang="en-US"/>
              <a:t>332PP Cases Update (2019-20)(OBA-RPLS--Nov 2020)</a:t>
            </a:r>
            <a:endParaRPr lang="en-US" dirty="0"/>
          </a:p>
        </p:txBody>
      </p:sp>
      <p:sp>
        <p:nvSpPr>
          <p:cNvPr id="6" name="Slide Number Placeholder 5"/>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239806916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448FB3-267D-4B06-A23B-92DF2A721B7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3439995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48FB3-267D-4B06-A23B-92DF2A721B7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329361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284898-33CE-4A60-B627-93F0B06518D0}" type="datetime1">
              <a:rPr lang="en-US" smtClean="0"/>
              <a:t>4/25/2024</a:t>
            </a:fld>
            <a:endParaRPr lang="en-US" dirty="0"/>
          </a:p>
        </p:txBody>
      </p:sp>
      <p:sp>
        <p:nvSpPr>
          <p:cNvPr id="5" name="Footer Placeholder 4"/>
          <p:cNvSpPr>
            <a:spLocks noGrp="1"/>
          </p:cNvSpPr>
          <p:nvPr>
            <p:ph type="ftr" sz="quarter" idx="11"/>
          </p:nvPr>
        </p:nvSpPr>
        <p:spPr/>
        <p:txBody>
          <a:bodyPr/>
          <a:lstStyle/>
          <a:p>
            <a:r>
              <a:rPr lang="en-US"/>
              <a:t>332PP Cases Update (2019-20)(OBA-RPLS--Nov 2020)</a:t>
            </a:r>
            <a:endParaRPr lang="en-US" dirty="0"/>
          </a:p>
        </p:txBody>
      </p:sp>
      <p:sp>
        <p:nvSpPr>
          <p:cNvPr id="6" name="Slide Number Placeholder 5"/>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142570871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48FB3-267D-4B06-A23B-92DF2A721B7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3964888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448FB3-267D-4B06-A23B-92DF2A721B78}"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2334361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448FB3-267D-4B06-A23B-92DF2A721B78}"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1242627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448FB3-267D-4B06-A23B-92DF2A721B78}"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1430619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48FB3-267D-4B06-A23B-92DF2A721B78}"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3716495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48FB3-267D-4B06-A23B-92DF2A721B78}"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271497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48FB3-267D-4B06-A23B-92DF2A721B78}"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3139452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48FB3-267D-4B06-A23B-92DF2A721B7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2874201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48FB3-267D-4B06-A23B-92DF2A721B7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316FA-3A30-4BD6-BC22-4882A6FD17C0}" type="slidenum">
              <a:rPr lang="en-US" smtClean="0"/>
              <a:t>‹#›</a:t>
            </a:fld>
            <a:endParaRPr lang="en-US"/>
          </a:p>
        </p:txBody>
      </p:sp>
    </p:spTree>
    <p:extLst>
      <p:ext uri="{BB962C8B-B14F-4D97-AF65-F5344CB8AC3E}">
        <p14:creationId xmlns:p14="http://schemas.microsoft.com/office/powerpoint/2010/main" val="57142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F0FD1D-D682-4EF5-A4C6-09EE8D48161F}" type="datetime1">
              <a:rPr lang="en-US" smtClean="0"/>
              <a:t>4/25/2024</a:t>
            </a:fld>
            <a:endParaRPr lang="en-US" dirty="0"/>
          </a:p>
        </p:txBody>
      </p:sp>
      <p:sp>
        <p:nvSpPr>
          <p:cNvPr id="5" name="Footer Placeholder 4"/>
          <p:cNvSpPr>
            <a:spLocks noGrp="1"/>
          </p:cNvSpPr>
          <p:nvPr>
            <p:ph type="ftr" sz="quarter" idx="11"/>
          </p:nvPr>
        </p:nvSpPr>
        <p:spPr/>
        <p:txBody>
          <a:bodyPr/>
          <a:lstStyle/>
          <a:p>
            <a:r>
              <a:rPr lang="en-US"/>
              <a:t>332PP Cases Update (2019-20)(OBA-RPLS--Nov 2020)</a:t>
            </a:r>
            <a:endParaRPr lang="en-US" dirty="0"/>
          </a:p>
        </p:txBody>
      </p:sp>
      <p:sp>
        <p:nvSpPr>
          <p:cNvPr id="6" name="Slide Number Placeholder 5"/>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260078047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1A739A-F896-4CAE-949A-F35A2D64DB3F}" type="datetime1">
              <a:rPr lang="en-US" smtClean="0"/>
              <a:t>4/25/2024</a:t>
            </a:fld>
            <a:endParaRPr lang="en-US" dirty="0"/>
          </a:p>
        </p:txBody>
      </p:sp>
      <p:sp>
        <p:nvSpPr>
          <p:cNvPr id="6" name="Footer Placeholder 5"/>
          <p:cNvSpPr>
            <a:spLocks noGrp="1"/>
          </p:cNvSpPr>
          <p:nvPr>
            <p:ph type="ftr" sz="quarter" idx="11"/>
          </p:nvPr>
        </p:nvSpPr>
        <p:spPr/>
        <p:txBody>
          <a:bodyPr/>
          <a:lstStyle/>
          <a:p>
            <a:r>
              <a:rPr lang="en-US"/>
              <a:t>332PP Cases Update (2019-20)(OBA-RPLS--Nov 2020)</a:t>
            </a:r>
            <a:endParaRPr lang="en-US" dirty="0"/>
          </a:p>
        </p:txBody>
      </p:sp>
      <p:sp>
        <p:nvSpPr>
          <p:cNvPr id="7" name="Slide Number Placeholder 6"/>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273241448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35A452-4697-4C54-B3E4-775349665C4E}" type="datetime1">
              <a:rPr lang="en-US" smtClean="0"/>
              <a:t>4/25/2024</a:t>
            </a:fld>
            <a:endParaRPr lang="en-US" dirty="0"/>
          </a:p>
        </p:txBody>
      </p:sp>
      <p:sp>
        <p:nvSpPr>
          <p:cNvPr id="8" name="Footer Placeholder 7"/>
          <p:cNvSpPr>
            <a:spLocks noGrp="1"/>
          </p:cNvSpPr>
          <p:nvPr>
            <p:ph type="ftr" sz="quarter" idx="11"/>
          </p:nvPr>
        </p:nvSpPr>
        <p:spPr/>
        <p:txBody>
          <a:bodyPr/>
          <a:lstStyle/>
          <a:p>
            <a:r>
              <a:rPr lang="en-US"/>
              <a:t>332PP Cases Update (2019-20)(OBA-RPLS--Nov 2020)</a:t>
            </a:r>
            <a:endParaRPr lang="en-US" dirty="0"/>
          </a:p>
        </p:txBody>
      </p:sp>
      <p:sp>
        <p:nvSpPr>
          <p:cNvPr id="9" name="Slide Number Placeholder 8"/>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92258177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939C9F-B3BF-4622-B4B4-11FC74D449E5}" type="datetime1">
              <a:rPr lang="en-US" smtClean="0"/>
              <a:t>4/25/2024</a:t>
            </a:fld>
            <a:endParaRPr lang="en-US" dirty="0"/>
          </a:p>
        </p:txBody>
      </p:sp>
      <p:sp>
        <p:nvSpPr>
          <p:cNvPr id="4" name="Footer Placeholder 3"/>
          <p:cNvSpPr>
            <a:spLocks noGrp="1"/>
          </p:cNvSpPr>
          <p:nvPr>
            <p:ph type="ftr" sz="quarter" idx="11"/>
          </p:nvPr>
        </p:nvSpPr>
        <p:spPr/>
        <p:txBody>
          <a:bodyPr/>
          <a:lstStyle/>
          <a:p>
            <a:r>
              <a:rPr lang="en-US"/>
              <a:t>332PP Cases Update (2019-20)(OBA-RPLS--Nov 2020)</a:t>
            </a:r>
            <a:endParaRPr lang="en-US" dirty="0"/>
          </a:p>
        </p:txBody>
      </p:sp>
      <p:sp>
        <p:nvSpPr>
          <p:cNvPr id="5" name="Slide Number Placeholder 4"/>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147022262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7EF38-64F6-4734-B817-85D33666F1A6}" type="datetime1">
              <a:rPr lang="en-US" smtClean="0"/>
              <a:t>4/25/2024</a:t>
            </a:fld>
            <a:endParaRPr lang="en-US" dirty="0"/>
          </a:p>
        </p:txBody>
      </p:sp>
      <p:sp>
        <p:nvSpPr>
          <p:cNvPr id="3" name="Footer Placeholder 2"/>
          <p:cNvSpPr>
            <a:spLocks noGrp="1"/>
          </p:cNvSpPr>
          <p:nvPr>
            <p:ph type="ftr" sz="quarter" idx="11"/>
          </p:nvPr>
        </p:nvSpPr>
        <p:spPr/>
        <p:txBody>
          <a:bodyPr/>
          <a:lstStyle/>
          <a:p>
            <a:r>
              <a:rPr lang="en-US"/>
              <a:t>332PP Cases Update (2019-20)(OBA-RPLS--Nov 2020)</a:t>
            </a:r>
            <a:endParaRPr lang="en-US" dirty="0"/>
          </a:p>
        </p:txBody>
      </p:sp>
      <p:sp>
        <p:nvSpPr>
          <p:cNvPr id="4" name="Slide Number Placeholder 3"/>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34878096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06D572D-409B-4C71-A576-3070966B8A41}" type="datetime1">
              <a:rPr lang="en-US" smtClean="0"/>
              <a:t>4/25/2024</a:t>
            </a:fld>
            <a:endParaRPr lang="en-US" dirty="0"/>
          </a:p>
        </p:txBody>
      </p:sp>
      <p:sp>
        <p:nvSpPr>
          <p:cNvPr id="6" name="Footer Placeholder 5"/>
          <p:cNvSpPr>
            <a:spLocks noGrp="1"/>
          </p:cNvSpPr>
          <p:nvPr>
            <p:ph type="ftr" sz="quarter" idx="11"/>
          </p:nvPr>
        </p:nvSpPr>
        <p:spPr/>
        <p:txBody>
          <a:bodyPr/>
          <a:lstStyle/>
          <a:p>
            <a:r>
              <a:rPr lang="en-US"/>
              <a:t>332PP Cases Update (2019-20)(OBA-RPLS--Nov 2020)</a:t>
            </a:r>
            <a:endParaRPr lang="en-US" dirty="0"/>
          </a:p>
        </p:txBody>
      </p:sp>
      <p:sp>
        <p:nvSpPr>
          <p:cNvPr id="7" name="Slide Number Placeholder 6"/>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101406801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ECB5BE7-BECF-4FB4-9518-70E6FBE8B913}" type="datetime1">
              <a:rPr lang="en-US" smtClean="0"/>
              <a:t>4/25/2024</a:t>
            </a:fld>
            <a:endParaRPr lang="en-US" dirty="0"/>
          </a:p>
        </p:txBody>
      </p:sp>
      <p:sp>
        <p:nvSpPr>
          <p:cNvPr id="6" name="Footer Placeholder 5"/>
          <p:cNvSpPr>
            <a:spLocks noGrp="1"/>
          </p:cNvSpPr>
          <p:nvPr>
            <p:ph type="ftr" sz="quarter" idx="11"/>
          </p:nvPr>
        </p:nvSpPr>
        <p:spPr/>
        <p:txBody>
          <a:bodyPr/>
          <a:lstStyle/>
          <a:p>
            <a:r>
              <a:rPr lang="en-US"/>
              <a:t>332PP Cases Update (2019-20)(OBA-RPLS--Nov 2020)</a:t>
            </a:r>
            <a:endParaRPr lang="en-US" dirty="0"/>
          </a:p>
        </p:txBody>
      </p:sp>
      <p:sp>
        <p:nvSpPr>
          <p:cNvPr id="7" name="Slide Number Placeholder 6"/>
          <p:cNvSpPr>
            <a:spLocks noGrp="1"/>
          </p:cNvSpPr>
          <p:nvPr>
            <p:ph type="sldNum" sz="quarter" idx="12"/>
          </p:nvPr>
        </p:nvSpPr>
        <p:spPr/>
        <p:txBody>
          <a:body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218504972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86997E0-1DD7-4F2D-A68D-C7EDCE2B159E}" type="datetime1">
              <a:rPr lang="en-US" smtClean="0"/>
              <a:t>4/25/2024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332PP Cases Update (2019-20)(OBA-RPLS--Nov 2020)</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6E42607-97AC-4998-9837-92051618486C}" type="slidenum">
              <a:rPr lang="en-US" smtClean="0"/>
              <a:pPr/>
              <a:t>‹#›</a:t>
            </a:fld>
            <a:endParaRPr lang="en-US" dirty="0"/>
          </a:p>
        </p:txBody>
      </p:sp>
    </p:spTree>
    <p:extLst>
      <p:ext uri="{BB962C8B-B14F-4D97-AF65-F5344CB8AC3E}">
        <p14:creationId xmlns:p14="http://schemas.microsoft.com/office/powerpoint/2010/main" val="109656455"/>
      </p:ext>
    </p:extLst>
  </p:cSld>
  <p:clrMap bg1="dk1" tx1="lt1" bg2="dk2"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Lst>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hf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48FB3-267D-4B06-A23B-92DF2A721B78}" type="datetimeFigureOut">
              <a:rPr lang="en-US" smtClean="0"/>
              <a:t>4/25/2024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316FA-3A30-4BD6-BC22-4882A6FD17C0}" type="slidenum">
              <a:rPr lang="en-US" smtClean="0"/>
              <a:t>‹#›</a:t>
            </a:fld>
            <a:endParaRPr lang="en-US"/>
          </a:p>
        </p:txBody>
      </p:sp>
    </p:spTree>
    <p:extLst>
      <p:ext uri="{BB962C8B-B14F-4D97-AF65-F5344CB8AC3E}">
        <p14:creationId xmlns:p14="http://schemas.microsoft.com/office/powerpoint/2010/main" val="2039522611"/>
      </p:ext>
    </p:extLst>
  </p:cSld>
  <p:clrMap bg1="dk1" tx1="lt1" bg2="dk2" tx2="lt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76963"/>
          </a:xfrm>
        </p:spPr>
        <p:txBody>
          <a:bodyPr>
            <a:normAutofit/>
          </a:bodyPr>
          <a:lstStyle/>
          <a:p>
            <a:pPr marL="0" indent="0" algn="ctr">
              <a:buNone/>
            </a:pPr>
            <a:r>
              <a:rPr lang="en-US" b="1" dirty="0">
                <a:solidFill>
                  <a:schemeClr val="tx1"/>
                </a:solidFill>
                <a:latin typeface="+mj-lt"/>
              </a:rPr>
              <a:t>UPDATE ON OKLAHOMA REAL PROPERTY TITLE AUTHORITY: </a:t>
            </a:r>
          </a:p>
          <a:p>
            <a:pPr marL="0" indent="0" algn="ctr">
              <a:buNone/>
            </a:pPr>
            <a:r>
              <a:rPr lang="en-US" b="1" dirty="0">
                <a:solidFill>
                  <a:schemeClr val="tx1"/>
                </a:solidFill>
                <a:latin typeface="+mj-lt"/>
              </a:rPr>
              <a:t>STATUTES, CASES &amp; TITLE EXAMINATION STANDARDS</a:t>
            </a:r>
          </a:p>
          <a:p>
            <a:pPr marL="0" indent="0" algn="ctr">
              <a:buNone/>
            </a:pPr>
            <a:r>
              <a:rPr lang="en-US" b="1" u="sng" dirty="0">
                <a:solidFill>
                  <a:schemeClr val="tx1"/>
                </a:solidFill>
                <a:latin typeface="+mj-lt"/>
              </a:rPr>
              <a:t>REVISIONS FOR 2022-2023</a:t>
            </a:r>
          </a:p>
          <a:p>
            <a:pPr marL="0" indent="0" algn="ctr">
              <a:buNone/>
            </a:pPr>
            <a:r>
              <a:rPr lang="en-US" b="1" dirty="0">
                <a:solidFill>
                  <a:schemeClr val="tx1"/>
                </a:solidFill>
                <a:latin typeface="+mj-lt"/>
              </a:rPr>
              <a:t>(</a:t>
            </a:r>
            <a:r>
              <a:rPr lang="en-US" b="1" u="sng" dirty="0">
                <a:solidFill>
                  <a:schemeClr val="tx1"/>
                </a:solidFill>
                <a:latin typeface="+mj-lt"/>
              </a:rPr>
              <a:t>Covering July 1, 2022 to June 30, 2023</a:t>
            </a:r>
            <a:r>
              <a:rPr lang="en-US" b="1" dirty="0">
                <a:solidFill>
                  <a:schemeClr val="tx1"/>
                </a:solidFill>
                <a:latin typeface="+mj-lt"/>
              </a:rPr>
              <a:t>)</a:t>
            </a:r>
          </a:p>
          <a:p>
            <a:pPr marL="0" indent="0" algn="ctr">
              <a:buNone/>
            </a:pPr>
            <a:endParaRPr lang="en-US" sz="500" b="1" dirty="0">
              <a:solidFill>
                <a:schemeClr val="tx1"/>
              </a:solidFill>
              <a:latin typeface="+mj-lt"/>
            </a:endParaRPr>
          </a:p>
          <a:p>
            <a:pPr marL="0" indent="0" algn="ctr">
              <a:buNone/>
            </a:pPr>
            <a:r>
              <a:rPr lang="en-US" sz="1600" b="1" dirty="0">
                <a:solidFill>
                  <a:schemeClr val="tx1"/>
                </a:solidFill>
                <a:latin typeface="+mj-lt"/>
              </a:rPr>
              <a:t>BY:</a:t>
            </a:r>
          </a:p>
          <a:p>
            <a:pPr marL="0" indent="0" algn="ctr">
              <a:buNone/>
            </a:pPr>
            <a:r>
              <a:rPr lang="en-US" sz="2000" b="1" dirty="0">
                <a:solidFill>
                  <a:schemeClr val="tx1"/>
                </a:solidFill>
                <a:latin typeface="+mj-lt"/>
              </a:rPr>
              <a:t>KRAETTLI Q. EPPERSON, PLLC</a:t>
            </a:r>
          </a:p>
          <a:p>
            <a:pPr marL="0" indent="0" algn="ctr">
              <a:buNone/>
            </a:pPr>
            <a:endParaRPr lang="en-US" sz="1000" b="1" dirty="0">
              <a:solidFill>
                <a:schemeClr val="tx1"/>
              </a:solidFill>
              <a:latin typeface="+mj-lt"/>
            </a:endParaRPr>
          </a:p>
          <a:p>
            <a:pPr marL="0" indent="0" algn="ctr">
              <a:buNone/>
            </a:pPr>
            <a:r>
              <a:rPr lang="en-US" sz="1400" b="1" dirty="0">
                <a:solidFill>
                  <a:schemeClr val="tx1"/>
                </a:solidFill>
                <a:latin typeface="+mj-lt"/>
              </a:rPr>
              <a:t>NASH COHENOUR &amp; GIESMANN</a:t>
            </a:r>
          </a:p>
          <a:p>
            <a:pPr marL="0" indent="0" algn="ctr">
              <a:buNone/>
            </a:pPr>
            <a:r>
              <a:rPr lang="en-US" sz="1400" b="1" dirty="0">
                <a:solidFill>
                  <a:schemeClr val="tx1"/>
                </a:solidFill>
                <a:latin typeface="+mj-lt"/>
              </a:rPr>
              <a:t>4104 PERIMETER CENTER DRIVE, SUITE 200</a:t>
            </a:r>
          </a:p>
          <a:p>
            <a:pPr marL="0" indent="0" algn="ctr">
              <a:buNone/>
            </a:pPr>
            <a:r>
              <a:rPr lang="en-US" sz="1400" b="1" dirty="0">
                <a:solidFill>
                  <a:schemeClr val="tx1"/>
                </a:solidFill>
                <a:latin typeface="+mj-lt"/>
              </a:rPr>
              <a:t>OKLAHOMA CITY, OKLAHOMA 73112</a:t>
            </a:r>
          </a:p>
          <a:p>
            <a:pPr marL="0" indent="0" algn="ctr">
              <a:buNone/>
            </a:pPr>
            <a:endParaRPr lang="en-US" sz="500" b="1" dirty="0">
              <a:solidFill>
                <a:schemeClr val="tx1"/>
              </a:solidFill>
              <a:latin typeface="+mj-lt"/>
            </a:endParaRPr>
          </a:p>
          <a:p>
            <a:pPr marL="0" indent="0" algn="ctr">
              <a:buNone/>
            </a:pPr>
            <a:r>
              <a:rPr lang="en-US" sz="1400" b="1" dirty="0">
                <a:solidFill>
                  <a:schemeClr val="tx1"/>
                </a:solidFill>
                <a:latin typeface="+mj-lt"/>
              </a:rPr>
              <a:t>PHONE: (405) 917-5000</a:t>
            </a:r>
          </a:p>
          <a:p>
            <a:pPr marL="0" indent="0" algn="ctr">
              <a:buNone/>
            </a:pPr>
            <a:endParaRPr lang="en-US" sz="500" b="1" dirty="0">
              <a:solidFill>
                <a:schemeClr val="tx1"/>
              </a:solidFill>
              <a:latin typeface="+mj-lt"/>
            </a:endParaRPr>
          </a:p>
          <a:p>
            <a:pPr marL="0" indent="0" algn="ctr">
              <a:buNone/>
            </a:pPr>
            <a:r>
              <a:rPr lang="en-US" sz="1400" b="1" dirty="0">
                <a:solidFill>
                  <a:schemeClr val="tx1"/>
                </a:solidFill>
                <a:latin typeface="+mj-lt"/>
              </a:rPr>
              <a:t>EMAIL: kqe@NashFirm.com</a:t>
            </a:r>
          </a:p>
          <a:p>
            <a:pPr marL="0" indent="0" algn="ctr">
              <a:buNone/>
            </a:pPr>
            <a:r>
              <a:rPr lang="en-US" sz="1400" b="1" dirty="0">
                <a:solidFill>
                  <a:schemeClr val="tx1"/>
                </a:solidFill>
                <a:latin typeface="+mj-lt"/>
              </a:rPr>
              <a:t>Webpage: www.EppersonLaw.com</a:t>
            </a:r>
          </a:p>
          <a:p>
            <a:pPr marL="0" indent="0" algn="ctr">
              <a:buNone/>
            </a:pPr>
            <a:endParaRPr lang="en-US" sz="1800" b="1" dirty="0">
              <a:latin typeface="+mj-lt"/>
            </a:endParaRPr>
          </a:p>
          <a:p>
            <a:pPr marL="0" indent="0" algn="ctr">
              <a:buNone/>
            </a:pPr>
            <a:endParaRPr lang="en-US" sz="1800" b="1" dirty="0">
              <a:latin typeface="+mj-lt"/>
            </a:endParaRPr>
          </a:p>
          <a:p>
            <a:pPr marL="0" indent="0" algn="ctr">
              <a:buNone/>
            </a:pPr>
            <a:endParaRPr lang="en-US" sz="1400" b="1" dirty="0">
              <a:latin typeface="+mj-lt"/>
            </a:endParaRPr>
          </a:p>
        </p:txBody>
      </p:sp>
      <p:sp>
        <p:nvSpPr>
          <p:cNvPr id="8" name="Slide Number Placeholder 2"/>
          <p:cNvSpPr>
            <a:spLocks noGrp="1"/>
          </p:cNvSpPr>
          <p:nvPr>
            <p:ph type="sldNum" sz="quarter" idx="12"/>
          </p:nvPr>
        </p:nvSpPr>
        <p:spPr>
          <a:xfrm>
            <a:off x="8077200" y="6411989"/>
            <a:ext cx="990600" cy="365125"/>
          </a:xfrm>
        </p:spPr>
        <p:txBody>
          <a:bodyPr/>
          <a:lstStyle/>
          <a:p>
            <a:fld id="{7B368DA0-938C-4109-972E-3D34A4BA3752}" type="slidenum">
              <a:rPr lang="en-US" sz="2400" smtClean="0">
                <a:solidFill>
                  <a:schemeClr val="tx1"/>
                </a:solidFill>
                <a:latin typeface="+mj-lt"/>
              </a:rPr>
              <a:pPr/>
              <a:t>1</a:t>
            </a:fld>
            <a:endParaRPr lang="en-US" sz="2400" dirty="0">
              <a:solidFill>
                <a:schemeClr val="tx1"/>
              </a:solidFill>
              <a:latin typeface="+mj-lt"/>
            </a:endParaRPr>
          </a:p>
        </p:txBody>
      </p:sp>
      <p:sp>
        <p:nvSpPr>
          <p:cNvPr id="10" name="Footer Placeholder 8"/>
          <p:cNvSpPr>
            <a:spLocks noGrp="1"/>
          </p:cNvSpPr>
          <p:nvPr>
            <p:ph type="ftr" sz="quarter" idx="11"/>
          </p:nvPr>
        </p:nvSpPr>
        <p:spPr>
          <a:xfrm>
            <a:off x="0" y="6594552"/>
            <a:ext cx="3870960" cy="263448"/>
          </a:xfrm>
        </p:spPr>
        <p:txBody>
          <a:bodyPr/>
          <a:lstStyle/>
          <a:p>
            <a:pPr algn="l"/>
            <a:r>
              <a:rPr lang="en-US" sz="1000" dirty="0">
                <a:solidFill>
                  <a:schemeClr val="tx1"/>
                </a:solidFill>
                <a:latin typeface="Times New Roman" panose="02020603050405020304" pitchFamily="18" charset="0"/>
                <a:cs typeface="Times New Roman" panose="02020603050405020304" pitchFamily="18" charset="0"/>
              </a:rPr>
              <a:t>361PP Title Update (22-23)(RPLS </a:t>
            </a:r>
            <a:r>
              <a:rPr lang="en-US" sz="1000" dirty="0" err="1">
                <a:solidFill>
                  <a:schemeClr val="tx1"/>
                </a:solidFill>
                <a:latin typeface="Times New Roman" panose="02020603050405020304" pitchFamily="18" charset="0"/>
                <a:cs typeface="Times New Roman" panose="02020603050405020304" pitchFamily="18" charset="0"/>
              </a:rPr>
              <a:t>Cleverdon</a:t>
            </a:r>
            <a:r>
              <a:rPr lang="en-US" sz="1000" dirty="0">
                <a:solidFill>
                  <a:schemeClr val="tx1"/>
                </a:solidFill>
                <a:latin typeface="Times New Roman" panose="02020603050405020304" pitchFamily="18" charset="0"/>
                <a:cs typeface="Times New Roman" panose="02020603050405020304" pitchFamily="18" charset="0"/>
              </a:rPr>
              <a:t>) -- May 16 &amp; 17, 2024)</a:t>
            </a:r>
          </a:p>
        </p:txBody>
      </p:sp>
    </p:spTree>
    <p:extLst>
      <p:ext uri="{BB962C8B-B14F-4D97-AF65-F5344CB8AC3E}">
        <p14:creationId xmlns:p14="http://schemas.microsoft.com/office/powerpoint/2010/main" val="201727209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10</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6200"/>
            <a:ext cx="7315200" cy="6781800"/>
          </a:xfrm>
          <a:prstGeom prst="rect">
            <a:avLst/>
          </a:prstGeom>
        </p:spPr>
      </p:pic>
    </p:spTree>
    <p:extLst>
      <p:ext uri="{BB962C8B-B14F-4D97-AF65-F5344CB8AC3E}">
        <p14:creationId xmlns:p14="http://schemas.microsoft.com/office/powerpoint/2010/main" val="117617076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11</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6200"/>
            <a:ext cx="7315200" cy="6781800"/>
          </a:xfrm>
          <a:prstGeom prst="rect">
            <a:avLst/>
          </a:prstGeom>
        </p:spPr>
      </p:pic>
    </p:spTree>
    <p:extLst>
      <p:ext uri="{BB962C8B-B14F-4D97-AF65-F5344CB8AC3E}">
        <p14:creationId xmlns:p14="http://schemas.microsoft.com/office/powerpoint/2010/main" val="77620971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12</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2400"/>
            <a:ext cx="7391400" cy="6705600"/>
          </a:xfrm>
          <a:prstGeom prst="rect">
            <a:avLst/>
          </a:prstGeom>
        </p:spPr>
      </p:pic>
    </p:spTree>
    <p:extLst>
      <p:ext uri="{BB962C8B-B14F-4D97-AF65-F5344CB8AC3E}">
        <p14:creationId xmlns:p14="http://schemas.microsoft.com/office/powerpoint/2010/main" val="169702681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13</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28600"/>
            <a:ext cx="7391400" cy="6629400"/>
          </a:xfrm>
          <a:prstGeom prst="rect">
            <a:avLst/>
          </a:prstGeom>
        </p:spPr>
      </p:pic>
    </p:spTree>
    <p:extLst>
      <p:ext uri="{BB962C8B-B14F-4D97-AF65-F5344CB8AC3E}">
        <p14:creationId xmlns:p14="http://schemas.microsoft.com/office/powerpoint/2010/main" val="240091191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14</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52400"/>
            <a:ext cx="7315200" cy="6705600"/>
          </a:xfrm>
          <a:prstGeom prst="rect">
            <a:avLst/>
          </a:prstGeom>
        </p:spPr>
      </p:pic>
    </p:spTree>
    <p:extLst>
      <p:ext uri="{BB962C8B-B14F-4D97-AF65-F5344CB8AC3E}">
        <p14:creationId xmlns:p14="http://schemas.microsoft.com/office/powerpoint/2010/main" val="271106254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15</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28600"/>
            <a:ext cx="7467600" cy="6629400"/>
          </a:xfrm>
          <a:prstGeom prst="rect">
            <a:avLst/>
          </a:prstGeom>
        </p:spPr>
      </p:pic>
    </p:spTree>
    <p:extLst>
      <p:ext uri="{BB962C8B-B14F-4D97-AF65-F5344CB8AC3E}">
        <p14:creationId xmlns:p14="http://schemas.microsoft.com/office/powerpoint/2010/main" val="60461140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16</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620" y="-25400"/>
            <a:ext cx="9147810" cy="6524863"/>
          </a:xfrm>
          <a:prstGeom prst="rect">
            <a:avLst/>
          </a:prstGeom>
        </p:spPr>
        <p:txBody>
          <a:bodyPr wrap="square">
            <a:spAutoFit/>
          </a:bodyPr>
          <a:lstStyle/>
          <a:p>
            <a:pPr algn="just"/>
            <a:r>
              <a:rPr lang="en-US" sz="2400" b="1" u="sng" dirty="0">
                <a:latin typeface="+mj-lt"/>
              </a:rPr>
              <a:t>Bill No</a:t>
            </a:r>
            <a:r>
              <a:rPr lang="en-US" sz="2400" b="1" dirty="0">
                <a:latin typeface="+mj-lt"/>
              </a:rPr>
              <a:t>.:	SB 298</a:t>
            </a:r>
          </a:p>
          <a:p>
            <a:pPr algn="just"/>
            <a:r>
              <a:rPr lang="en-US" sz="2400" b="1" u="sng" dirty="0">
                <a:latin typeface="+mj-lt"/>
              </a:rPr>
              <a:t>Brief Title</a:t>
            </a:r>
            <a:r>
              <a:rPr lang="en-US" sz="2400" dirty="0">
                <a:latin typeface="+mj-lt"/>
              </a:rPr>
              <a:t>:	</a:t>
            </a:r>
            <a:r>
              <a:rPr lang="en-US" sz="2400" b="1" u="sng" dirty="0">
                <a:latin typeface="+mj-lt"/>
              </a:rPr>
              <a:t>Transfer-on-death Deeds; clarifying ability of grantee beneficiary to accept certain property</a:t>
            </a:r>
            <a:r>
              <a:rPr lang="en-US" sz="2400" b="1" dirty="0">
                <a:latin typeface="+mj-lt"/>
              </a:rPr>
              <a:t>.</a:t>
            </a:r>
            <a:r>
              <a:rPr lang="en-US" sz="2400" b="1" u="sng" dirty="0">
                <a:latin typeface="+mj-lt"/>
              </a:rPr>
              <a:t> </a:t>
            </a:r>
            <a:endParaRPr lang="en-US" sz="2400" dirty="0">
              <a:latin typeface="+mj-lt"/>
            </a:endParaRPr>
          </a:p>
          <a:p>
            <a:pPr algn="just"/>
            <a:r>
              <a:rPr lang="en-US" sz="2400" b="1" u="sng" dirty="0">
                <a:latin typeface="+mj-lt"/>
              </a:rPr>
              <a:t>Sponsor</a:t>
            </a:r>
            <a:r>
              <a:rPr lang="en-US" sz="2400" b="1" dirty="0">
                <a:latin typeface="+mj-lt"/>
              </a:rPr>
              <a:t>:	Howard (Senate); Moore (House)</a:t>
            </a:r>
          </a:p>
          <a:p>
            <a:pPr algn="just"/>
            <a:r>
              <a:rPr lang="en-US" sz="2400" b="1" u="sng" dirty="0">
                <a:latin typeface="+mj-lt"/>
              </a:rPr>
              <a:t>Description</a:t>
            </a:r>
            <a:r>
              <a:rPr lang="en-US" sz="2400" b="1" dirty="0">
                <a:latin typeface="+mj-lt"/>
              </a:rPr>
              <a:t>:	Amends 58 O.S. 2021, §1252</a:t>
            </a:r>
          </a:p>
          <a:p>
            <a:pPr algn="just"/>
            <a:r>
              <a:rPr lang="en-US" sz="2400" b="1" u="sng" dirty="0">
                <a:latin typeface="+mj-lt"/>
              </a:rPr>
              <a:t>Status</a:t>
            </a:r>
            <a:r>
              <a:rPr lang="en-US" sz="2400" b="1" dirty="0">
                <a:latin typeface="+mj-lt"/>
              </a:rPr>
              <a:t>:	First Reading 2/6/23; Authored by Howard 2/6/23; Second Reading referred to Judiciary 2/7/23; Reported Do Pass Judiciary Committee 10-0 2/7/23; Co-author 2/20/23; Measured Passed 3/2/23; Referred for Engrossment 3/2/23; First Reading 3/6/23; Sent to Governor 4/20/2023; Approved by Governor 4/26/23</a:t>
            </a:r>
          </a:p>
          <a:p>
            <a:pPr algn="just"/>
            <a:endParaRPr lang="en-US" sz="1000" b="1" dirty="0">
              <a:latin typeface="+mj-lt"/>
            </a:endParaRPr>
          </a:p>
          <a:p>
            <a:pPr algn="just"/>
            <a:r>
              <a:rPr lang="en-US" sz="2400" b="1" u="sng" dirty="0">
                <a:latin typeface="+mj-lt"/>
              </a:rPr>
              <a:t>Comment</a:t>
            </a:r>
            <a:r>
              <a:rPr lang="en-US" sz="2400" b="1" dirty="0">
                <a:latin typeface="+mj-lt"/>
              </a:rPr>
              <a:t>:	SB298, by Sen. Brent Howard, R-Altus, only allows designated grantee beneficiaries to accept real estate in a transfer-on-death on behalf of themselves or a legal entity over which they have a proper authority, and sets that one or more, but not all named beneficiaries of a transfer-on-death deed must explicitly accept the interests being conveyed by the deed on behalf of all or some of the named beneficiaries. </a:t>
            </a:r>
            <a:r>
              <a:rPr lang="en-US" sz="2400" b="1" u="sng" dirty="0">
                <a:latin typeface="+mj-lt"/>
              </a:rPr>
              <a:t>Bill has been signed into law</a:t>
            </a:r>
            <a:r>
              <a:rPr lang="en-US" sz="2400" b="1" dirty="0">
                <a:latin typeface="+mj-lt"/>
              </a:rPr>
              <a:t>.</a:t>
            </a:r>
          </a:p>
        </p:txBody>
      </p:sp>
    </p:spTree>
    <p:extLst>
      <p:ext uri="{BB962C8B-B14F-4D97-AF65-F5344CB8AC3E}">
        <p14:creationId xmlns:p14="http://schemas.microsoft.com/office/powerpoint/2010/main" val="242400069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17</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620" y="-25400"/>
            <a:ext cx="9147810" cy="6370975"/>
          </a:xfrm>
          <a:prstGeom prst="rect">
            <a:avLst/>
          </a:prstGeom>
        </p:spPr>
        <p:txBody>
          <a:bodyPr wrap="square">
            <a:spAutoFit/>
          </a:bodyPr>
          <a:lstStyle/>
          <a:p>
            <a:r>
              <a:rPr lang="en-US" sz="2400" b="1" u="sng" dirty="0">
                <a:latin typeface="+mj-lt"/>
              </a:rPr>
              <a:t>Bill No</a:t>
            </a:r>
            <a:r>
              <a:rPr lang="en-US" sz="2400" b="1" dirty="0">
                <a:latin typeface="+mj-lt"/>
              </a:rPr>
              <a:t>.:	HB 2288</a:t>
            </a:r>
          </a:p>
          <a:p>
            <a:pPr algn="just"/>
            <a:r>
              <a:rPr lang="en-US" sz="2400" b="1" u="sng" dirty="0">
                <a:latin typeface="+mj-lt"/>
              </a:rPr>
              <a:t>Brief Title</a:t>
            </a:r>
            <a:r>
              <a:rPr lang="en-US" sz="2400" b="1" dirty="0">
                <a:latin typeface="+mj-lt"/>
              </a:rPr>
              <a:t>:	</a:t>
            </a:r>
            <a:r>
              <a:rPr lang="en-US" sz="2400" b="1" u="sng" dirty="0">
                <a:latin typeface="Times New Roman" panose="02020603050405020304" pitchFamily="18" charset="0"/>
                <a:cs typeface="Times New Roman" panose="02020603050405020304" pitchFamily="18" charset="0"/>
              </a:rPr>
              <a:t>Conveyances; discriminatory restrictions; prohibitions; civil procedure; action to remove discriminatory restrictions; Effective date</a:t>
            </a:r>
            <a:r>
              <a:rPr lang="en-US" sz="2400" b="1" dirty="0">
                <a:latin typeface="Times New Roman" panose="02020603050405020304" pitchFamily="18" charset="0"/>
                <a:cs typeface="Times New Roman" panose="02020603050405020304" pitchFamily="18" charset="0"/>
              </a:rPr>
              <a:t>.</a:t>
            </a:r>
          </a:p>
          <a:p>
            <a:pPr algn="just"/>
            <a:r>
              <a:rPr lang="en-US" sz="2400" b="1" u="sng" dirty="0">
                <a:latin typeface="Times New Roman" panose="02020603050405020304" pitchFamily="18" charset="0"/>
                <a:cs typeface="Times New Roman" panose="02020603050405020304" pitchFamily="18" charset="0"/>
              </a:rPr>
              <a:t>Sponsor</a:t>
            </a:r>
            <a:r>
              <a:rPr lang="en-US" sz="2400" b="1" dirty="0">
                <a:latin typeface="Times New Roman" panose="02020603050405020304" pitchFamily="18" charset="0"/>
                <a:cs typeface="Times New Roman" panose="02020603050405020304" pitchFamily="18" charset="0"/>
              </a:rPr>
              <a:t>:	Pfeiffer (House) Howard (Senator)</a:t>
            </a:r>
          </a:p>
          <a:p>
            <a:pPr algn="just"/>
            <a:r>
              <a:rPr lang="en-US" sz="2400" b="1" u="sng" dirty="0">
                <a:latin typeface="Times New Roman" panose="02020603050405020304" pitchFamily="18" charset="0"/>
                <a:cs typeface="Times New Roman" panose="02020603050405020304" pitchFamily="18" charset="0"/>
              </a:rPr>
              <a:t>Description</a:t>
            </a:r>
            <a:r>
              <a:rPr lang="en-US" sz="2400" b="1" dirty="0">
                <a:latin typeface="Times New Roman" panose="02020603050405020304" pitchFamily="18" charset="0"/>
                <a:cs typeface="Times New Roman" panose="02020603050405020304" pitchFamily="18" charset="0"/>
              </a:rPr>
              <a:t>:	An act relating to conveyances; defining discriminatory restriction; prohibiting discriminatory restrictions in real estate transactions; providing discriminatory restrictions are unenforceable; providing that a court, upon petition, may order the removal of discriminatory provisions from recorded conveyances or instruments; providing for codification.</a:t>
            </a:r>
          </a:p>
          <a:p>
            <a:pPr algn="just"/>
            <a:r>
              <a:rPr lang="en-US" sz="2400" b="1" dirty="0">
                <a:latin typeface="Times New Roman" panose="02020603050405020304" pitchFamily="18" charset="0"/>
                <a:cs typeface="Times New Roman" panose="02020603050405020304" pitchFamily="18" charset="0"/>
              </a:rPr>
              <a:t>		</a:t>
            </a:r>
          </a:p>
          <a:p>
            <a:pPr algn="just"/>
            <a:r>
              <a:rPr lang="en-US" sz="2400" b="1" u="sng" dirty="0">
                <a:latin typeface="Times New Roman" panose="02020603050405020304" pitchFamily="18" charset="0"/>
                <a:cs typeface="Times New Roman" panose="02020603050405020304" pitchFamily="18" charset="0"/>
              </a:rPr>
              <a:t>Status</a:t>
            </a:r>
            <a:r>
              <a:rPr lang="en-US" sz="2400" b="1" dirty="0">
                <a:latin typeface="Times New Roman" panose="02020603050405020304" pitchFamily="18" charset="0"/>
                <a:cs typeface="Times New Roman" panose="02020603050405020304" pitchFamily="18" charset="0"/>
              </a:rPr>
              <a:t>:	First Reading 2/6/23; Authored by McCall 2/6/23; Second Reading referred to Rules 2/7/23; Pass by committee 3/6/23; Co-Authored by Rep </a:t>
            </a:r>
            <a:r>
              <a:rPr lang="en-US" sz="2400" b="1" dirty="0" err="1">
                <a:latin typeface="Times New Roman" panose="02020603050405020304" pitchFamily="18" charset="0"/>
                <a:cs typeface="Times New Roman" panose="02020603050405020304" pitchFamily="18" charset="0"/>
              </a:rPr>
              <a:t>Pae</a:t>
            </a:r>
            <a:r>
              <a:rPr lang="en-US" sz="2400" b="1" dirty="0">
                <a:latin typeface="Times New Roman" panose="02020603050405020304" pitchFamily="18" charset="0"/>
                <a:cs typeface="Times New Roman" panose="02020603050405020304" pitchFamily="18" charset="0"/>
              </a:rPr>
              <a:t> 3/6/23; Second Reading referred to Judiciary 3/30/23; Passed Judiciary Committee 4/4/23; House Floor Amendment 4/18/23; Sent to Governor for signing 5/17/2023.</a:t>
            </a:r>
          </a:p>
        </p:txBody>
      </p:sp>
    </p:spTree>
    <p:extLst>
      <p:ext uri="{BB962C8B-B14F-4D97-AF65-F5344CB8AC3E}">
        <p14:creationId xmlns:p14="http://schemas.microsoft.com/office/powerpoint/2010/main" val="335754333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18</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620" y="-25400"/>
            <a:ext cx="9147810" cy="3647152"/>
          </a:xfrm>
          <a:prstGeom prst="rect">
            <a:avLst/>
          </a:prstGeom>
        </p:spPr>
        <p:txBody>
          <a:bodyPr wrap="square">
            <a:spAutoFit/>
          </a:bodyPr>
          <a:lstStyle/>
          <a:p>
            <a:r>
              <a:rPr lang="en-US" sz="2400" b="1" i="1" dirty="0">
                <a:latin typeface="+mj-lt"/>
              </a:rPr>
              <a:t>Cont’d Bill No.:</a:t>
            </a:r>
            <a:r>
              <a:rPr lang="en-US" sz="2400" b="1" dirty="0">
                <a:latin typeface="+mj-lt"/>
              </a:rPr>
              <a:t>	HB 2288</a:t>
            </a:r>
          </a:p>
          <a:p>
            <a:pPr algn="just"/>
            <a:endParaRPr lang="en-US" sz="1500" b="1" dirty="0">
              <a:latin typeface="Times New Roman" panose="02020603050405020304" pitchFamily="18" charset="0"/>
              <a:cs typeface="Times New Roman" panose="02020603050405020304" pitchFamily="18" charset="0"/>
            </a:endParaRPr>
          </a:p>
          <a:p>
            <a:pPr algn="just"/>
            <a:r>
              <a:rPr lang="en-US" sz="2400" b="1" u="sng" dirty="0">
                <a:latin typeface="Times New Roman" panose="02020603050405020304" pitchFamily="18" charset="0"/>
                <a:cs typeface="Times New Roman" panose="02020603050405020304" pitchFamily="18" charset="0"/>
              </a:rPr>
              <a:t>Comment</a:t>
            </a:r>
            <a:r>
              <a:rPr lang="en-US" sz="2400" b="1" dirty="0">
                <a:latin typeface="Times New Roman" panose="02020603050405020304" pitchFamily="18" charset="0"/>
                <a:cs typeface="Times New Roman" panose="02020603050405020304" pitchFamily="18" charset="0"/>
              </a:rPr>
              <a:t>:	Creates a new section of law to be codified as 12 O.S. 1149. Provides for when an instrument contains a discriminatory provision and a court determines that the provision is discriminatory, the court shall issue an order declaring the provision to be null and void and shall order the office of the county clerk of the county in which the real property is located to remove the discriminatory provision from the recorded real estate transaction, conveyance or instrument.</a:t>
            </a:r>
          </a:p>
        </p:txBody>
      </p:sp>
    </p:spTree>
    <p:extLst>
      <p:ext uri="{BB962C8B-B14F-4D97-AF65-F5344CB8AC3E}">
        <p14:creationId xmlns:p14="http://schemas.microsoft.com/office/powerpoint/2010/main" val="254631717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50871"/>
            <a:ext cx="552107" cy="487362"/>
          </a:xfrm>
        </p:spPr>
        <p:txBody>
          <a:bodyPr/>
          <a:lstStyle/>
          <a:p>
            <a:fld id="{A08718F1-0D57-4B5C-8FC5-010E87DB488D}" type="slidenum">
              <a:rPr lang="en-US" sz="2400" smtClean="0">
                <a:solidFill>
                  <a:schemeClr val="tx1"/>
                </a:solidFill>
                <a:latin typeface="+mj-lt"/>
              </a:rPr>
              <a:pPr/>
              <a:t>19</a:t>
            </a:fld>
            <a:endParaRPr lang="en-US" sz="2400" dirty="0">
              <a:solidFill>
                <a:schemeClr val="tx1"/>
              </a:solidFill>
              <a:latin typeface="+mj-lt"/>
            </a:endParaRPr>
          </a:p>
        </p:txBody>
      </p:sp>
      <p:sp>
        <p:nvSpPr>
          <p:cNvPr id="4" name="Rectangle 3"/>
          <p:cNvSpPr/>
          <p:nvPr/>
        </p:nvSpPr>
        <p:spPr>
          <a:xfrm>
            <a:off x="0" y="2209800"/>
            <a:ext cx="9144000" cy="1077218"/>
          </a:xfrm>
          <a:prstGeom prst="rect">
            <a:avLst/>
          </a:prstGeom>
        </p:spPr>
        <p:txBody>
          <a:bodyPr wrap="square">
            <a:spAutoFit/>
          </a:bodyPr>
          <a:lstStyle/>
          <a:p>
            <a:pPr algn="ctr">
              <a:buNone/>
            </a:pPr>
            <a:r>
              <a:rPr lang="en-US" sz="3200" b="1" u="sng" dirty="0">
                <a:latin typeface="Times New Roman" panose="02020603050405020304" pitchFamily="18" charset="0"/>
                <a:cs typeface="Times New Roman" panose="02020603050405020304" pitchFamily="18" charset="0"/>
              </a:rPr>
              <a:t>OKLAHOMA SUPREME COURT CASES:</a:t>
            </a:r>
          </a:p>
          <a:p>
            <a:pPr algn="ctr">
              <a:buNone/>
            </a:pPr>
            <a:r>
              <a:rPr lang="en-US" sz="3200" b="1" u="sng" dirty="0">
                <a:latin typeface="Times New Roman" panose="02020603050405020304" pitchFamily="18" charset="0"/>
                <a:cs typeface="Times New Roman" panose="02020603050405020304" pitchFamily="18" charset="0"/>
              </a:rPr>
              <a:t>JULY 1, 2022 – JUNE 30, 2023</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85506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448424"/>
          </a:xfrm>
        </p:spPr>
        <p:txBody>
          <a:bodyPr>
            <a:normAutofit/>
          </a:bodyPr>
          <a:lstStyle/>
          <a:p>
            <a:pPr marL="0" indent="0" algn="ctr">
              <a:buNone/>
            </a:pPr>
            <a:r>
              <a:rPr lang="en-US" sz="3200" b="1" dirty="0">
                <a:solidFill>
                  <a:schemeClr val="tx1"/>
                </a:solidFill>
                <a:latin typeface="+mj-lt"/>
              </a:rPr>
              <a:t>Presented For the:</a:t>
            </a:r>
          </a:p>
          <a:p>
            <a:pPr marL="0" indent="0" algn="ctr">
              <a:buNone/>
            </a:pPr>
            <a:r>
              <a:rPr lang="en-US" sz="3200" b="1" dirty="0">
                <a:solidFill>
                  <a:schemeClr val="tx1"/>
                </a:solidFill>
                <a:latin typeface="+mj-lt"/>
              </a:rPr>
              <a:t>OBA REAL PROPERTY SECTION</a:t>
            </a:r>
          </a:p>
          <a:p>
            <a:pPr marL="0" indent="0" algn="ctr">
              <a:buNone/>
            </a:pPr>
            <a:r>
              <a:rPr lang="en-US" sz="3200" b="1" dirty="0">
                <a:solidFill>
                  <a:schemeClr val="tx1"/>
                </a:solidFill>
                <a:latin typeface="+mj-lt"/>
              </a:rPr>
              <a:t>2024 </a:t>
            </a:r>
            <a:r>
              <a:rPr lang="en-US" sz="3200" b="1" dirty="0" err="1">
                <a:solidFill>
                  <a:schemeClr val="tx1"/>
                </a:solidFill>
                <a:latin typeface="+mj-lt"/>
              </a:rPr>
              <a:t>Cleverdon</a:t>
            </a:r>
            <a:r>
              <a:rPr lang="en-US" sz="3200" b="1" dirty="0">
                <a:solidFill>
                  <a:schemeClr val="tx1"/>
                </a:solidFill>
                <a:latin typeface="+mj-lt"/>
              </a:rPr>
              <a:t> – Epperson Roundtable Seminar</a:t>
            </a:r>
          </a:p>
          <a:p>
            <a:pPr marL="0" indent="0" algn="ctr">
              <a:buNone/>
            </a:pPr>
            <a:endParaRPr lang="en-US" sz="1000" b="1" dirty="0">
              <a:solidFill>
                <a:schemeClr val="tx1"/>
              </a:solidFill>
              <a:latin typeface="+mj-lt"/>
            </a:endParaRPr>
          </a:p>
          <a:p>
            <a:pPr marL="0" indent="0" algn="ctr">
              <a:buNone/>
            </a:pPr>
            <a:r>
              <a:rPr lang="en-US" sz="3200" b="1" dirty="0">
                <a:solidFill>
                  <a:schemeClr val="tx1"/>
                </a:solidFill>
                <a:latin typeface="+mj-lt"/>
              </a:rPr>
              <a:t>At:</a:t>
            </a:r>
          </a:p>
          <a:p>
            <a:pPr marL="0" indent="0" algn="ctr">
              <a:buNone/>
            </a:pPr>
            <a:endParaRPr lang="en-US" sz="1000" b="1" dirty="0">
              <a:solidFill>
                <a:schemeClr val="tx1"/>
              </a:solidFill>
              <a:latin typeface="+mj-lt"/>
            </a:endParaRPr>
          </a:p>
          <a:p>
            <a:pPr marL="0" indent="0" algn="ctr">
              <a:buNone/>
            </a:pPr>
            <a:r>
              <a:rPr lang="en-US" sz="3200" b="1" dirty="0">
                <a:solidFill>
                  <a:schemeClr val="tx1"/>
                </a:solidFill>
                <a:latin typeface="+mj-lt"/>
              </a:rPr>
              <a:t>OKLAHOMA CITY, OK</a:t>
            </a:r>
          </a:p>
          <a:p>
            <a:pPr marL="0" indent="0" algn="ctr">
              <a:buNone/>
            </a:pPr>
            <a:r>
              <a:rPr lang="en-US" sz="3200" b="1" dirty="0">
                <a:solidFill>
                  <a:schemeClr val="tx1"/>
                </a:solidFill>
                <a:latin typeface="+mj-lt"/>
              </a:rPr>
              <a:t>(Thursday, May 16, 2024)</a:t>
            </a:r>
          </a:p>
          <a:p>
            <a:pPr marL="0" indent="0" algn="ctr">
              <a:buNone/>
            </a:pPr>
            <a:r>
              <a:rPr lang="en-US" sz="3200" b="1" u="sng" dirty="0">
                <a:solidFill>
                  <a:schemeClr val="tx1"/>
                </a:solidFill>
                <a:latin typeface="+mj-lt"/>
              </a:rPr>
              <a:t>AND</a:t>
            </a:r>
          </a:p>
          <a:p>
            <a:pPr marL="0" indent="0" algn="ctr">
              <a:buNone/>
            </a:pPr>
            <a:r>
              <a:rPr lang="en-US" sz="3200" b="1" dirty="0">
                <a:solidFill>
                  <a:schemeClr val="tx1"/>
                </a:solidFill>
                <a:latin typeface="+mj-lt"/>
              </a:rPr>
              <a:t>TULSA, OK </a:t>
            </a:r>
          </a:p>
          <a:p>
            <a:pPr marL="0" indent="0" algn="ctr">
              <a:buNone/>
            </a:pPr>
            <a:r>
              <a:rPr lang="en-US" sz="3200" b="1" dirty="0">
                <a:solidFill>
                  <a:schemeClr val="tx1"/>
                </a:solidFill>
                <a:latin typeface="+mj-lt"/>
              </a:rPr>
              <a:t>(Friday, May 17, 2024)</a:t>
            </a:r>
          </a:p>
        </p:txBody>
      </p:sp>
      <p:sp>
        <p:nvSpPr>
          <p:cNvPr id="8" name="Slide Number Placeholder 2"/>
          <p:cNvSpPr txBox="1">
            <a:spLocks/>
          </p:cNvSpPr>
          <p:nvPr/>
        </p:nvSpPr>
        <p:spPr>
          <a:xfrm>
            <a:off x="8691125" y="6335789"/>
            <a:ext cx="399707" cy="517525"/>
          </a:xfrm>
          <a:prstGeom prst="rect">
            <a:avLst/>
          </a:prstGeom>
        </p:spPr>
        <p:txBody>
          <a:bodyPr vert="horz" lIns="91440" tIns="45720" rIns="91440" bIns="45720" rtlCol="0" anchor="ctr"/>
          <a:lstStyle>
            <a:defPPr>
              <a:defRPr lang="en-US"/>
            </a:defPPr>
            <a:lvl1pPr marL="0" algn="r" defTabSz="914400" rtl="0" eaLnBrk="1" latinLnBrk="0" hangingPunct="1">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latin typeface="+mj-lt"/>
              </a:rPr>
              <a:t>2</a:t>
            </a:r>
          </a:p>
        </p:txBody>
      </p:sp>
    </p:spTree>
    <p:extLst>
      <p:ext uri="{BB962C8B-B14F-4D97-AF65-F5344CB8AC3E}">
        <p14:creationId xmlns:p14="http://schemas.microsoft.com/office/powerpoint/2010/main" val="172010801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32788"/>
            <a:ext cx="651925" cy="519807"/>
          </a:xfrm>
        </p:spPr>
        <p:txBody>
          <a:bodyPr/>
          <a:lstStyle/>
          <a:p>
            <a:fld id="{A08718F1-0D57-4B5C-8FC5-010E87DB488D}" type="slidenum">
              <a:rPr lang="en-US" sz="2400" smtClean="0">
                <a:solidFill>
                  <a:schemeClr val="tx1"/>
                </a:solidFill>
                <a:latin typeface="+mj-lt"/>
              </a:rPr>
              <a:pPr/>
              <a:t>20</a:t>
            </a:fld>
            <a:endParaRPr lang="en-US" sz="2400" dirty="0">
              <a:solidFill>
                <a:schemeClr val="tx1"/>
              </a:solidFill>
              <a:latin typeface="+mj-lt"/>
            </a:endParaRPr>
          </a:p>
        </p:txBody>
      </p:sp>
      <p:sp>
        <p:nvSpPr>
          <p:cNvPr id="9" name="Rectangle 8"/>
          <p:cNvSpPr/>
          <p:nvPr/>
        </p:nvSpPr>
        <p:spPr>
          <a:xfrm>
            <a:off x="0" y="-11430"/>
            <a:ext cx="9144000" cy="923330"/>
          </a:xfrm>
          <a:prstGeom prst="rect">
            <a:avLst/>
          </a:prstGeom>
        </p:spPr>
        <p:txBody>
          <a:bodyPr wrap="square">
            <a:spAutoFit/>
          </a:bodyPr>
          <a:lstStyle/>
          <a:p>
            <a:pPr algn="ctr"/>
            <a:r>
              <a:rPr lang="en-US" b="1"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rPr>
              <a:t>  </a:t>
            </a:r>
            <a:r>
              <a:rPr lang="en-US" b="1" u="sng" dirty="0">
                <a:latin typeface="Times New Roman" panose="02020603050405020304" pitchFamily="18" charset="0"/>
                <a:ea typeface="Times New Roman" panose="02020603050405020304" pitchFamily="18" charset="0"/>
              </a:rPr>
              <a:t>OKLAHOMA SUPREME COURT CASES</a:t>
            </a:r>
            <a:endParaRPr lang="en-US" b="1" dirty="0">
              <a:latin typeface="Times New Roman" panose="02020603050405020304" pitchFamily="18" charset="0"/>
              <a:ea typeface="Times New Roman" panose="02020603050405020304" pitchFamily="18" charset="0"/>
            </a:endParaRPr>
          </a:p>
          <a:p>
            <a:pPr algn="ctr"/>
            <a:r>
              <a:rPr lang="en-US" b="1" dirty="0">
                <a:latin typeface="Times New Roman" panose="02020603050405020304" pitchFamily="18" charset="0"/>
                <a:ea typeface="Times New Roman" panose="02020603050405020304" pitchFamily="18" charset="0"/>
              </a:rPr>
              <a:t>(JULY 1, 2022-JUNE 30, 2023)</a:t>
            </a:r>
          </a:p>
          <a:p>
            <a:pPr algn="ctr"/>
            <a:r>
              <a:rPr lang="en-US" b="1" u="sng" dirty="0">
                <a:latin typeface="Times New Roman" panose="02020603050405020304" pitchFamily="18" charset="0"/>
                <a:ea typeface="Times New Roman" panose="02020603050405020304" pitchFamily="18" charset="0"/>
              </a:rPr>
              <a:t>LIST OF CASES</a:t>
            </a:r>
            <a:endParaRPr lang="en-US" b="1"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669993782"/>
              </p:ext>
            </p:extLst>
          </p:nvPr>
        </p:nvGraphicFramePr>
        <p:xfrm>
          <a:off x="0" y="856922"/>
          <a:ext cx="9148545" cy="3349638"/>
        </p:xfrm>
        <a:graphic>
          <a:graphicData uri="http://schemas.openxmlformats.org/drawingml/2006/table">
            <a:tbl>
              <a:tblPr firstRow="1" firstCol="1" bandRow="1">
                <a:tableStyleId>{D7AC3CCA-C797-4891-BE02-D94E43425B78}</a:tableStyleId>
              </a:tblPr>
              <a:tblGrid>
                <a:gridCol w="304800">
                  <a:extLst>
                    <a:ext uri="{9D8B030D-6E8A-4147-A177-3AD203B41FA5}">
                      <a16:colId xmlns:a16="http://schemas.microsoft.com/office/drawing/2014/main" val="20000"/>
                    </a:ext>
                  </a:extLst>
                </a:gridCol>
                <a:gridCol w="20619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479372">
                  <a:extLst>
                    <a:ext uri="{9D8B030D-6E8A-4147-A177-3AD203B41FA5}">
                      <a16:colId xmlns:a16="http://schemas.microsoft.com/office/drawing/2014/main" val="20003"/>
                    </a:ext>
                  </a:extLst>
                </a:gridCol>
                <a:gridCol w="1487883">
                  <a:extLst>
                    <a:ext uri="{9D8B030D-6E8A-4147-A177-3AD203B41FA5}">
                      <a16:colId xmlns:a16="http://schemas.microsoft.com/office/drawing/2014/main" val="20005"/>
                    </a:ext>
                  </a:extLst>
                </a:gridCol>
                <a:gridCol w="1604745">
                  <a:extLst>
                    <a:ext uri="{9D8B030D-6E8A-4147-A177-3AD203B41FA5}">
                      <a16:colId xmlns:a16="http://schemas.microsoft.com/office/drawing/2014/main" val="20006"/>
                    </a:ext>
                  </a:extLst>
                </a:gridCol>
              </a:tblGrid>
              <a:tr h="195383">
                <a:tc rowSpan="2">
                  <a:txBody>
                    <a:bodyPr/>
                    <a:lstStyle/>
                    <a:p>
                      <a:pPr marL="0" marR="0" indent="14605"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ea typeface="+mn-ea"/>
                          <a:cs typeface="Times New Roman" panose="02020603050405020304" pitchFamily="18" charset="0"/>
                        </a:rPr>
                        <a:t>#</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gridSpan="2">
                  <a:txBody>
                    <a:bodyPr/>
                    <a:lstStyle/>
                    <a:p>
                      <a:pPr marL="0" marR="0" indent="5715"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TOPIC</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hMerge="1">
                  <a:txBody>
                    <a:bodyPr/>
                    <a:lstStyle/>
                    <a:p>
                      <a:endParaRPr lang="en-US"/>
                    </a:p>
                  </a:txBody>
                  <a:tcPr/>
                </a:tc>
                <a:tc rowSpan="2">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CASE</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OLAHOMA CITATION</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DECIDED</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0"/>
                  </a:ext>
                </a:extLst>
              </a:tr>
              <a:tr h="194805">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MANDATE</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1"/>
                  </a:ext>
                </a:extLst>
              </a:tr>
              <a:tr h="393078">
                <a:tc>
                  <a:txBody>
                    <a:bodyPr/>
                    <a:lstStyle/>
                    <a:p>
                      <a:pPr marL="0" marR="0" indent="-68580" algn="ctr">
                        <a:spcBef>
                          <a:spcPts val="0"/>
                        </a:spcBef>
                        <a:spcAft>
                          <a:spcPts val="0"/>
                        </a:spcAft>
                      </a:pPr>
                      <a:r>
                        <a:rPr lang="en-US" sz="1400" b="0" dirty="0">
                          <a:ln>
                            <a:solidFill>
                              <a:schemeClr val="bg2">
                                <a:lumMod val="10000"/>
                              </a:schemeClr>
                            </a:solidFill>
                          </a:ln>
                          <a:solidFill>
                            <a:schemeClr val="tx1"/>
                          </a:solidFill>
                          <a:effectLst/>
                          <a:latin typeface="Times New Roman" panose="02020603050405020304" pitchFamily="18" charset="0"/>
                          <a:cs typeface="Times New Roman" panose="02020603050405020304" pitchFamily="18" charset="0"/>
                        </a:rPr>
                        <a:t> </a:t>
                      </a:r>
                      <a:endParaRPr lang="en-US" sz="1400" b="0" dirty="0">
                        <a:ln>
                          <a:solidFill>
                            <a:schemeClr val="bg2">
                              <a:lumMod val="10000"/>
                            </a:schemeClr>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GENERAL</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ea typeface="+mn-ea"/>
                          <a:cs typeface="Times New Roman" panose="02020603050405020304" pitchFamily="18" charset="0"/>
                        </a:rPr>
                        <a:t>BRIEF</a:t>
                      </a:r>
                      <a:r>
                        <a:rPr lang="en-US" sz="1600" b="0" baseline="0" dirty="0">
                          <a:ln>
                            <a:solidFill>
                              <a:schemeClr val="tx1"/>
                            </a:solidFill>
                          </a:ln>
                          <a:solidFill>
                            <a:schemeClr val="tx1"/>
                          </a:solidFill>
                          <a:effectLst/>
                          <a:latin typeface="Times New Roman" panose="02020603050405020304" pitchFamily="18" charset="0"/>
                          <a:ea typeface="+mn-ea"/>
                          <a:cs typeface="Times New Roman" panose="02020603050405020304" pitchFamily="18" charset="0"/>
                        </a:rPr>
                        <a:t> HOLDING</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gridSpan="3">
                  <a:txBody>
                    <a:bodyPr/>
                    <a:lstStyle/>
                    <a:p>
                      <a:pPr marL="0" marR="0" algn="ctr">
                        <a:spcBef>
                          <a:spcPts val="0"/>
                        </a:spcBef>
                        <a:spcAft>
                          <a:spcPts val="0"/>
                        </a:spcAft>
                      </a:pPr>
                      <a:r>
                        <a:rPr lang="en-US" sz="1400" b="0" dirty="0">
                          <a:ln>
                            <a:solidFill>
                              <a:schemeClr val="tx1"/>
                            </a:solidFill>
                          </a:ln>
                          <a:solidFill>
                            <a:schemeClr val="tx1"/>
                          </a:solidFill>
                          <a:effectLst/>
                          <a:latin typeface="Times New Roman" panose="02020603050405020304" pitchFamily="18" charset="0"/>
                          <a:cs typeface="Times New Roman" panose="02020603050405020304" pitchFamily="18" charset="0"/>
                        </a:rPr>
                        <a:t> </a:t>
                      </a:r>
                      <a:endParaRPr lang="en-US" sz="14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6307">
                <a:tc gridSpan="6">
                  <a:txBody>
                    <a:bodyPr/>
                    <a:lstStyle/>
                    <a:p>
                      <a:pPr marL="0" marR="0" algn="ctr">
                        <a:spcBef>
                          <a:spcPts val="0"/>
                        </a:spcBef>
                        <a:spcAft>
                          <a:spcPts val="0"/>
                        </a:spcAft>
                      </a:pPr>
                      <a:r>
                        <a:rPr lang="en-US" sz="1800" b="0" dirty="0">
                          <a:ln>
                            <a:solidFill>
                              <a:schemeClr val="tx1"/>
                            </a:solidFill>
                          </a:ln>
                          <a:solidFill>
                            <a:schemeClr val="tx1"/>
                          </a:solidFill>
                          <a:effectLst/>
                          <a:latin typeface="Times New Roman" panose="02020603050405020304" pitchFamily="18" charset="0"/>
                          <a:cs typeface="Times New Roman" panose="02020603050405020304" pitchFamily="18" charset="0"/>
                        </a:rPr>
                        <a:t>A.  </a:t>
                      </a:r>
                      <a:r>
                        <a:rPr lang="en-US" sz="1800" b="0" u="sng" dirty="0">
                          <a:ln>
                            <a:solidFill>
                              <a:schemeClr val="tx1"/>
                            </a:solidFill>
                          </a:ln>
                          <a:solidFill>
                            <a:schemeClr val="tx1"/>
                          </a:solidFill>
                          <a:effectLst/>
                          <a:latin typeface="Times New Roman" panose="02020603050405020304" pitchFamily="18" charset="0"/>
                          <a:cs typeface="Times New Roman" panose="02020603050405020304" pitchFamily="18" charset="0"/>
                        </a:rPr>
                        <a:t>OKLAHOMA SUPREME COURT</a:t>
                      </a:r>
                      <a:endParaRPr lang="en-US" sz="18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990600">
                <a:tc rowSpan="2">
                  <a:txBody>
                    <a:bodyPr/>
                    <a:lstStyle/>
                    <a:p>
                      <a:pPr marL="0" marR="0" lvl="0" indent="-68580" algn="ctr" defTabSz="457200" rtl="0" eaLnBrk="1" fontAlgn="auto" latinLnBrk="0" hangingPunct="1">
                        <a:lnSpc>
                          <a:spcPct val="100000"/>
                        </a:lnSpc>
                        <a:spcBef>
                          <a:spcPts val="0"/>
                        </a:spcBef>
                        <a:spcAft>
                          <a:spcPts val="0"/>
                        </a:spcAft>
                        <a:buClrTx/>
                        <a:buSzTx/>
                        <a:buFontTx/>
                        <a:buNone/>
                        <a:tabLst/>
                        <a:defRPr/>
                      </a:pPr>
                      <a:r>
                        <a:rPr lang="en-US" sz="1600" b="0" dirty="0">
                          <a:ln>
                            <a:solidFill>
                              <a:schemeClr val="bg2">
                                <a:lumMod val="10000"/>
                              </a:schemeClr>
                            </a:solidFill>
                          </a:ln>
                          <a:solidFill>
                            <a:schemeClr val="tx1"/>
                          </a:solidFill>
                          <a:effectLst/>
                          <a:latin typeface="Times New Roman" panose="02020603050405020304" pitchFamily="18" charset="0"/>
                          <a:cs typeface="Times New Roman" panose="02020603050405020304" pitchFamily="18" charset="0"/>
                        </a:rPr>
                        <a:t> </a:t>
                      </a:r>
                      <a:r>
                        <a:rPr lang="en-US" sz="1600" b="1" dirty="0">
                          <a:ln>
                            <a:noFill/>
                          </a:ln>
                          <a:solidFill>
                            <a:schemeClr val="tx1"/>
                          </a:solidFill>
                          <a:effectLst/>
                          <a:latin typeface="Times New Roman" panose="02020603050405020304" pitchFamily="18" charset="0"/>
                          <a:cs typeface="Times New Roman" panose="02020603050405020304" pitchFamily="18" charset="0"/>
                        </a:rPr>
                        <a:t>1</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Intangible</a:t>
                      </a:r>
                      <a:r>
                        <a:rPr lang="en-US" sz="1600" b="1" baseline="0" dirty="0">
                          <a:solidFill>
                            <a:schemeClr val="tx1"/>
                          </a:solidFill>
                          <a:latin typeface="Times New Roman" panose="02020603050405020304" pitchFamily="18" charset="0"/>
                          <a:cs typeface="Times New Roman" panose="02020603050405020304" pitchFamily="18" charset="0"/>
                        </a:rPr>
                        <a:t> Personal Property</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Production Tax Credits Are Not Tangible Personal Property</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Kingfisher</a:t>
                      </a:r>
                      <a:r>
                        <a:rPr lang="en-US" sz="1600" b="1" baseline="0" dirty="0">
                          <a:solidFill>
                            <a:schemeClr val="tx1"/>
                          </a:solidFill>
                          <a:latin typeface="Times New Roman" panose="02020603050405020304" pitchFamily="18" charset="0"/>
                          <a:cs typeface="Times New Roman" panose="02020603050405020304" pitchFamily="18" charset="0"/>
                        </a:rPr>
                        <a:t> Wind, LLC v.</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latin typeface="Times New Roman" panose="02020603050405020304" pitchFamily="18" charset="0"/>
                          <a:cs typeface="Times New Roman" panose="02020603050405020304" pitchFamily="18" charset="0"/>
                        </a:rPr>
                        <a:t>Matt </a:t>
                      </a:r>
                      <a:r>
                        <a:rPr lang="en-US" sz="1600" b="1" baseline="0" dirty="0" err="1">
                          <a:solidFill>
                            <a:schemeClr val="tx1"/>
                          </a:solidFill>
                          <a:latin typeface="Times New Roman" panose="02020603050405020304" pitchFamily="18" charset="0"/>
                          <a:cs typeface="Times New Roman" panose="02020603050405020304" pitchFamily="18" charset="0"/>
                        </a:rPr>
                        <a:t>Wehmuller</a:t>
                      </a:r>
                      <a:r>
                        <a:rPr lang="en-US" sz="1600" b="1" baseline="0" dirty="0">
                          <a:solidFill>
                            <a:schemeClr val="tx1"/>
                          </a:solidFill>
                          <a:latin typeface="Times New Roman" panose="02020603050405020304" pitchFamily="18" charset="0"/>
                          <a:cs typeface="Times New Roman" panose="02020603050405020304" pitchFamily="18" charset="0"/>
                        </a:rPr>
                        <a:t>, Canadian County Assessor &amp; Carolyn </a:t>
                      </a:r>
                      <a:r>
                        <a:rPr lang="en-US" sz="1600" b="1" baseline="0" dirty="0" err="1">
                          <a:solidFill>
                            <a:schemeClr val="tx1"/>
                          </a:solidFill>
                          <a:latin typeface="Times New Roman" panose="02020603050405020304" pitchFamily="18" charset="0"/>
                          <a:cs typeface="Times New Roman" panose="02020603050405020304" pitchFamily="18" charset="0"/>
                        </a:rPr>
                        <a:t>Mulherin</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2022 OK 83</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10/18/22</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8"/>
                  </a:ext>
                </a:extLst>
              </a:tr>
              <a:tr h="193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1/25/23</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96355699"/>
              </p:ext>
            </p:extLst>
          </p:nvPr>
        </p:nvGraphicFramePr>
        <p:xfrm>
          <a:off x="5281" y="4206560"/>
          <a:ext cx="9148545" cy="975360"/>
        </p:xfrm>
        <a:graphic>
          <a:graphicData uri="http://schemas.openxmlformats.org/drawingml/2006/table">
            <a:tbl>
              <a:tblPr firstRow="1" firstCol="1" bandRow="1">
                <a:tableStyleId>{D7AC3CCA-C797-4891-BE02-D94E43425B78}</a:tableStyleId>
              </a:tblPr>
              <a:tblGrid>
                <a:gridCol w="304800">
                  <a:extLst>
                    <a:ext uri="{9D8B030D-6E8A-4147-A177-3AD203B41FA5}">
                      <a16:colId xmlns:a16="http://schemas.microsoft.com/office/drawing/2014/main" val="20000"/>
                    </a:ext>
                  </a:extLst>
                </a:gridCol>
                <a:gridCol w="20619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479372">
                  <a:extLst>
                    <a:ext uri="{9D8B030D-6E8A-4147-A177-3AD203B41FA5}">
                      <a16:colId xmlns:a16="http://schemas.microsoft.com/office/drawing/2014/main" val="20003"/>
                    </a:ext>
                  </a:extLst>
                </a:gridCol>
                <a:gridCol w="1487883">
                  <a:extLst>
                    <a:ext uri="{9D8B030D-6E8A-4147-A177-3AD203B41FA5}">
                      <a16:colId xmlns:a16="http://schemas.microsoft.com/office/drawing/2014/main" val="20004"/>
                    </a:ext>
                  </a:extLst>
                </a:gridCol>
                <a:gridCol w="1604745">
                  <a:extLst>
                    <a:ext uri="{9D8B030D-6E8A-4147-A177-3AD203B41FA5}">
                      <a16:colId xmlns:a16="http://schemas.microsoft.com/office/drawing/2014/main" val="20005"/>
                    </a:ext>
                  </a:extLst>
                </a:gridCol>
              </a:tblGrid>
              <a:tr h="441640">
                <a:tc rowSpan="2">
                  <a:txBody>
                    <a:bodyPr/>
                    <a:lstStyle/>
                    <a:p>
                      <a:pPr marL="0" marR="0" lvl="0" indent="-68580" algn="ctr" defTabSz="457200" rtl="0" eaLnBrk="1" fontAlgn="auto" latinLnBrk="0" hangingPunct="1">
                        <a:lnSpc>
                          <a:spcPct val="100000"/>
                        </a:lnSpc>
                        <a:spcBef>
                          <a:spcPts val="0"/>
                        </a:spcBef>
                        <a:spcAft>
                          <a:spcPts val="0"/>
                        </a:spcAft>
                        <a:buClrTx/>
                        <a:buSzTx/>
                        <a:buFontTx/>
                        <a:buNone/>
                        <a:tabLst/>
                        <a:defRPr/>
                      </a:pPr>
                      <a:r>
                        <a:rPr lang="en-US" sz="1600" b="0" dirty="0">
                          <a:ln>
                            <a:solidFill>
                              <a:schemeClr val="bg2">
                                <a:lumMod val="10000"/>
                              </a:schemeClr>
                            </a:solidFill>
                          </a:ln>
                          <a:solidFill>
                            <a:schemeClr val="tx1"/>
                          </a:solidFill>
                          <a:effectLst/>
                          <a:latin typeface="Times New Roman" panose="02020603050405020304" pitchFamily="18" charset="0"/>
                          <a:cs typeface="Times New Roman" panose="02020603050405020304" pitchFamily="18" charset="0"/>
                        </a:rPr>
                        <a:t> </a:t>
                      </a:r>
                      <a:r>
                        <a:rPr lang="en-US" sz="1600" b="1" dirty="0">
                          <a:ln>
                            <a:noFill/>
                          </a:ln>
                          <a:solidFill>
                            <a:schemeClr val="tx1"/>
                          </a:solidFill>
                          <a:effectLst/>
                          <a:latin typeface="Times New Roman" panose="02020603050405020304" pitchFamily="18" charset="0"/>
                          <a:cs typeface="Times New Roman" panose="02020603050405020304" pitchFamily="18" charset="0"/>
                        </a:rPr>
                        <a:t>2</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Mortgage Foreclosure as Malicious Prosecution</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Vacation of Improper Foreclosure</a:t>
                      </a:r>
                      <a:r>
                        <a:rPr lang="en-US" sz="1600" b="1" baseline="0" dirty="0">
                          <a:solidFill>
                            <a:schemeClr val="tx1"/>
                          </a:solidFill>
                          <a:latin typeface="Times New Roman" panose="02020603050405020304" pitchFamily="18" charset="0"/>
                          <a:cs typeface="Times New Roman" panose="02020603050405020304" pitchFamily="18" charset="0"/>
                        </a:rPr>
                        <a:t> Constitutes Prevailing, Even if Also Dismissed</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latin typeface="Times New Roman" panose="02020603050405020304" pitchFamily="18" charset="0"/>
                          <a:cs typeface="Times New Roman" panose="02020603050405020304" pitchFamily="18" charset="0"/>
                        </a:rPr>
                        <a:t>Cole v. Bank of America</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2022 OK 96</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12/6/22</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0"/>
                  </a:ext>
                </a:extLst>
              </a:tr>
              <a:tr h="9596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1/5/23</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6784128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32788"/>
            <a:ext cx="651925" cy="519807"/>
          </a:xfrm>
        </p:spPr>
        <p:txBody>
          <a:bodyPr/>
          <a:lstStyle/>
          <a:p>
            <a:fld id="{A08718F1-0D57-4B5C-8FC5-010E87DB488D}" type="slidenum">
              <a:rPr lang="en-US" sz="2400" smtClean="0">
                <a:solidFill>
                  <a:schemeClr val="tx1"/>
                </a:solidFill>
                <a:latin typeface="+mj-lt"/>
              </a:rPr>
              <a:pPr/>
              <a:t>21</a:t>
            </a:fld>
            <a:endParaRPr lang="en-US" sz="2400" dirty="0">
              <a:solidFill>
                <a:schemeClr val="tx1"/>
              </a:solidFill>
              <a:latin typeface="+mj-lt"/>
            </a:endParaRPr>
          </a:p>
        </p:txBody>
      </p:sp>
      <p:sp>
        <p:nvSpPr>
          <p:cNvPr id="9" name="Rectangle 8"/>
          <p:cNvSpPr/>
          <p:nvPr/>
        </p:nvSpPr>
        <p:spPr>
          <a:xfrm>
            <a:off x="0" y="-11430"/>
            <a:ext cx="9144000" cy="923330"/>
          </a:xfrm>
          <a:prstGeom prst="rect">
            <a:avLst/>
          </a:prstGeom>
        </p:spPr>
        <p:txBody>
          <a:bodyPr wrap="square">
            <a:spAutoFit/>
          </a:bodyPr>
          <a:lstStyle/>
          <a:p>
            <a:pPr algn="ctr"/>
            <a:r>
              <a:rPr lang="en-US" b="1"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rPr>
              <a:t>  </a:t>
            </a:r>
            <a:r>
              <a:rPr lang="en-US" b="1" u="sng" dirty="0">
                <a:latin typeface="Times New Roman" panose="02020603050405020304" pitchFamily="18" charset="0"/>
                <a:ea typeface="Times New Roman" panose="02020603050405020304" pitchFamily="18" charset="0"/>
              </a:rPr>
              <a:t>OKLAHOMA SUPREME COURT CASES</a:t>
            </a:r>
            <a:endParaRPr lang="en-US" b="1" dirty="0">
              <a:latin typeface="Times New Roman" panose="02020603050405020304" pitchFamily="18" charset="0"/>
              <a:ea typeface="Times New Roman" panose="02020603050405020304" pitchFamily="18" charset="0"/>
            </a:endParaRPr>
          </a:p>
          <a:p>
            <a:pPr algn="ctr"/>
            <a:r>
              <a:rPr lang="en-US" b="1" dirty="0">
                <a:latin typeface="Times New Roman" panose="02020603050405020304" pitchFamily="18" charset="0"/>
                <a:ea typeface="Times New Roman" panose="02020603050405020304" pitchFamily="18" charset="0"/>
              </a:rPr>
              <a:t>(JULY 1, 2022-JUNE 30, 2023)</a:t>
            </a:r>
          </a:p>
          <a:p>
            <a:pPr algn="ctr"/>
            <a:r>
              <a:rPr lang="en-US" b="1" u="sng" dirty="0">
                <a:latin typeface="Times New Roman" panose="02020603050405020304" pitchFamily="18" charset="0"/>
                <a:ea typeface="Times New Roman" panose="02020603050405020304" pitchFamily="18" charset="0"/>
              </a:rPr>
              <a:t>LIST OF CASES</a:t>
            </a:r>
            <a:endParaRPr lang="en-US" b="1"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043727530"/>
              </p:ext>
            </p:extLst>
          </p:nvPr>
        </p:nvGraphicFramePr>
        <p:xfrm>
          <a:off x="0" y="856922"/>
          <a:ext cx="9148545" cy="2861958"/>
        </p:xfrm>
        <a:graphic>
          <a:graphicData uri="http://schemas.openxmlformats.org/drawingml/2006/table">
            <a:tbl>
              <a:tblPr firstRow="1" firstCol="1" bandRow="1">
                <a:tableStyleId>{D7AC3CCA-C797-4891-BE02-D94E43425B78}</a:tableStyleId>
              </a:tblPr>
              <a:tblGrid>
                <a:gridCol w="304800">
                  <a:extLst>
                    <a:ext uri="{9D8B030D-6E8A-4147-A177-3AD203B41FA5}">
                      <a16:colId xmlns:a16="http://schemas.microsoft.com/office/drawing/2014/main" val="20000"/>
                    </a:ext>
                  </a:extLst>
                </a:gridCol>
                <a:gridCol w="20619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479372">
                  <a:extLst>
                    <a:ext uri="{9D8B030D-6E8A-4147-A177-3AD203B41FA5}">
                      <a16:colId xmlns:a16="http://schemas.microsoft.com/office/drawing/2014/main" val="20003"/>
                    </a:ext>
                  </a:extLst>
                </a:gridCol>
                <a:gridCol w="1487883">
                  <a:extLst>
                    <a:ext uri="{9D8B030D-6E8A-4147-A177-3AD203B41FA5}">
                      <a16:colId xmlns:a16="http://schemas.microsoft.com/office/drawing/2014/main" val="20005"/>
                    </a:ext>
                  </a:extLst>
                </a:gridCol>
                <a:gridCol w="1604745">
                  <a:extLst>
                    <a:ext uri="{9D8B030D-6E8A-4147-A177-3AD203B41FA5}">
                      <a16:colId xmlns:a16="http://schemas.microsoft.com/office/drawing/2014/main" val="20006"/>
                    </a:ext>
                  </a:extLst>
                </a:gridCol>
              </a:tblGrid>
              <a:tr h="195383">
                <a:tc rowSpan="2">
                  <a:txBody>
                    <a:bodyPr/>
                    <a:lstStyle/>
                    <a:p>
                      <a:pPr marL="0" marR="0" indent="14605"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ea typeface="+mn-ea"/>
                          <a:cs typeface="Times New Roman" panose="02020603050405020304" pitchFamily="18" charset="0"/>
                        </a:rPr>
                        <a:t>#</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gridSpan="2">
                  <a:txBody>
                    <a:bodyPr/>
                    <a:lstStyle/>
                    <a:p>
                      <a:pPr marL="0" marR="0" indent="5715"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TOPIC</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hMerge="1">
                  <a:txBody>
                    <a:bodyPr/>
                    <a:lstStyle/>
                    <a:p>
                      <a:endParaRPr lang="en-US"/>
                    </a:p>
                  </a:txBody>
                  <a:tcPr/>
                </a:tc>
                <a:tc rowSpan="2">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CASE</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OLAHOMA CITATION</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DECIDED</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0"/>
                  </a:ext>
                </a:extLst>
              </a:tr>
              <a:tr h="194805">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MANDATE</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1"/>
                  </a:ext>
                </a:extLst>
              </a:tr>
              <a:tr h="393078">
                <a:tc>
                  <a:txBody>
                    <a:bodyPr/>
                    <a:lstStyle/>
                    <a:p>
                      <a:pPr marL="0" marR="0" indent="-68580" algn="ctr">
                        <a:spcBef>
                          <a:spcPts val="0"/>
                        </a:spcBef>
                        <a:spcAft>
                          <a:spcPts val="0"/>
                        </a:spcAft>
                      </a:pPr>
                      <a:r>
                        <a:rPr lang="en-US" sz="1400" b="0" dirty="0">
                          <a:ln>
                            <a:solidFill>
                              <a:schemeClr val="bg2">
                                <a:lumMod val="10000"/>
                              </a:schemeClr>
                            </a:solidFill>
                          </a:ln>
                          <a:solidFill>
                            <a:schemeClr val="tx1"/>
                          </a:solidFill>
                          <a:effectLst/>
                          <a:latin typeface="Times New Roman" panose="02020603050405020304" pitchFamily="18" charset="0"/>
                          <a:cs typeface="Times New Roman" panose="02020603050405020304" pitchFamily="18" charset="0"/>
                        </a:rPr>
                        <a:t> </a:t>
                      </a:r>
                      <a:endParaRPr lang="en-US" sz="1400" b="0" dirty="0">
                        <a:ln>
                          <a:solidFill>
                            <a:schemeClr val="bg2">
                              <a:lumMod val="10000"/>
                            </a:schemeClr>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cs typeface="Times New Roman" panose="02020603050405020304" pitchFamily="18" charset="0"/>
                        </a:rPr>
                        <a:t>GENERAL</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0" dirty="0">
                          <a:ln>
                            <a:solidFill>
                              <a:schemeClr val="tx1"/>
                            </a:solidFill>
                          </a:ln>
                          <a:solidFill>
                            <a:schemeClr val="tx1"/>
                          </a:solidFill>
                          <a:effectLst/>
                          <a:latin typeface="Times New Roman" panose="02020603050405020304" pitchFamily="18" charset="0"/>
                          <a:ea typeface="+mn-ea"/>
                          <a:cs typeface="Times New Roman" panose="02020603050405020304" pitchFamily="18" charset="0"/>
                        </a:rPr>
                        <a:t>BRIEF</a:t>
                      </a:r>
                      <a:r>
                        <a:rPr lang="en-US" sz="1600" b="0" baseline="0" dirty="0">
                          <a:ln>
                            <a:solidFill>
                              <a:schemeClr val="tx1"/>
                            </a:solidFill>
                          </a:ln>
                          <a:solidFill>
                            <a:schemeClr val="tx1"/>
                          </a:solidFill>
                          <a:effectLst/>
                          <a:latin typeface="Times New Roman" panose="02020603050405020304" pitchFamily="18" charset="0"/>
                          <a:ea typeface="+mn-ea"/>
                          <a:cs typeface="Times New Roman" panose="02020603050405020304" pitchFamily="18" charset="0"/>
                        </a:rPr>
                        <a:t> HOLDING</a:t>
                      </a:r>
                      <a:endParaRPr lang="en-US" sz="16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gridSpan="3">
                  <a:txBody>
                    <a:bodyPr/>
                    <a:lstStyle/>
                    <a:p>
                      <a:pPr marL="0" marR="0" algn="ctr">
                        <a:spcBef>
                          <a:spcPts val="0"/>
                        </a:spcBef>
                        <a:spcAft>
                          <a:spcPts val="0"/>
                        </a:spcAft>
                      </a:pPr>
                      <a:r>
                        <a:rPr lang="en-US" sz="1400" b="0" dirty="0">
                          <a:ln>
                            <a:solidFill>
                              <a:schemeClr val="tx1"/>
                            </a:solidFill>
                          </a:ln>
                          <a:solidFill>
                            <a:schemeClr val="tx1"/>
                          </a:solidFill>
                          <a:effectLst/>
                          <a:latin typeface="Times New Roman" panose="02020603050405020304" pitchFamily="18" charset="0"/>
                          <a:cs typeface="Times New Roman" panose="02020603050405020304" pitchFamily="18" charset="0"/>
                        </a:rPr>
                        <a:t> </a:t>
                      </a:r>
                      <a:endParaRPr lang="en-US" sz="14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6307">
                <a:tc gridSpan="6">
                  <a:txBody>
                    <a:bodyPr/>
                    <a:lstStyle/>
                    <a:p>
                      <a:pPr marL="0" marR="0" algn="ctr">
                        <a:spcBef>
                          <a:spcPts val="0"/>
                        </a:spcBef>
                        <a:spcAft>
                          <a:spcPts val="0"/>
                        </a:spcAft>
                      </a:pPr>
                      <a:r>
                        <a:rPr lang="en-US" sz="1800" b="0" dirty="0">
                          <a:ln>
                            <a:solidFill>
                              <a:schemeClr val="tx1"/>
                            </a:solidFill>
                          </a:ln>
                          <a:solidFill>
                            <a:schemeClr val="tx1"/>
                          </a:solidFill>
                          <a:effectLst/>
                          <a:latin typeface="Times New Roman" panose="02020603050405020304" pitchFamily="18" charset="0"/>
                          <a:cs typeface="Times New Roman" panose="02020603050405020304" pitchFamily="18" charset="0"/>
                        </a:rPr>
                        <a:t>A.  </a:t>
                      </a:r>
                      <a:r>
                        <a:rPr lang="en-US" sz="1800" b="0" u="sng" dirty="0">
                          <a:ln>
                            <a:solidFill>
                              <a:schemeClr val="tx1"/>
                            </a:solidFill>
                          </a:ln>
                          <a:solidFill>
                            <a:schemeClr val="tx1"/>
                          </a:solidFill>
                          <a:effectLst/>
                          <a:latin typeface="Times New Roman" panose="02020603050405020304" pitchFamily="18" charset="0"/>
                          <a:cs typeface="Times New Roman" panose="02020603050405020304" pitchFamily="18" charset="0"/>
                        </a:rPr>
                        <a:t>OKLAHOMA SUPREME COURT</a:t>
                      </a:r>
                      <a:endParaRPr lang="en-US" sz="1800" b="0" dirty="0">
                        <a:ln>
                          <a:solidFill>
                            <a:schemeClr val="tx1"/>
                          </a:solid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807400">
                <a:tc rowSpan="2">
                  <a:txBody>
                    <a:bodyPr/>
                    <a:lstStyle/>
                    <a:p>
                      <a:pPr marL="0" marR="0" lvl="0" indent="-68580" algn="ctr" defTabSz="457200" rtl="0" eaLnBrk="1" fontAlgn="auto" latinLnBrk="0" hangingPunct="1">
                        <a:lnSpc>
                          <a:spcPct val="100000"/>
                        </a:lnSpc>
                        <a:spcBef>
                          <a:spcPts val="0"/>
                        </a:spcBef>
                        <a:spcAft>
                          <a:spcPts val="0"/>
                        </a:spcAft>
                        <a:buClrTx/>
                        <a:buSzTx/>
                        <a:buFontTx/>
                        <a:buNone/>
                        <a:tabLst/>
                        <a:defRPr/>
                      </a:pPr>
                      <a:r>
                        <a:rPr lang="en-US" sz="1600" b="0" dirty="0">
                          <a:ln>
                            <a:solidFill>
                              <a:schemeClr val="bg2">
                                <a:lumMod val="10000"/>
                              </a:schemeClr>
                            </a:solidFill>
                          </a:ln>
                          <a:solidFill>
                            <a:schemeClr val="tx1"/>
                          </a:solidFill>
                          <a:effectLst/>
                          <a:latin typeface="Times New Roman" panose="02020603050405020304" pitchFamily="18" charset="0"/>
                          <a:cs typeface="Times New Roman" panose="02020603050405020304" pitchFamily="18" charset="0"/>
                        </a:rPr>
                        <a:t> </a:t>
                      </a:r>
                      <a:r>
                        <a:rPr lang="en-US" sz="1600" b="1" dirty="0">
                          <a:ln>
                            <a:noFill/>
                          </a:ln>
                          <a:solidFill>
                            <a:schemeClr val="tx1"/>
                          </a:solidFill>
                          <a:effectLst/>
                          <a:latin typeface="Times New Roman" panose="02020603050405020304" pitchFamily="18" charset="0"/>
                          <a:cs typeface="Times New Roman" panose="02020603050405020304" pitchFamily="18" charset="0"/>
                        </a:rPr>
                        <a:t>3</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Times New Roman" panose="02020603050405020304" pitchFamily="18" charset="0"/>
                          <a:cs typeface="Times New Roman" panose="02020603050405020304" pitchFamily="18" charset="0"/>
                        </a:rPr>
                        <a:t>Divorce: Timeless </a:t>
                      </a:r>
                      <a:r>
                        <a:rPr lang="en-US" sz="1600" b="1" dirty="0">
                          <a:solidFill>
                            <a:schemeClr val="tx1"/>
                          </a:solidFill>
                          <a:latin typeface="Times New Roman" panose="02020603050405020304" pitchFamily="18" charset="0"/>
                          <a:cs typeface="Times New Roman" panose="02020603050405020304" pitchFamily="18" charset="0"/>
                        </a:rPr>
                        <a:t>of Appeal, AND</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Enforcement of Settlement Agreement</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Appeal Time Runs From Record of Service,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AND</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Settlement</a:t>
                      </a:r>
                      <a:r>
                        <a:rPr lang="en-US" sz="1600" b="1" baseline="0" dirty="0">
                          <a:solidFill>
                            <a:schemeClr val="tx1"/>
                          </a:solidFill>
                          <a:latin typeface="Times New Roman" panose="02020603050405020304" pitchFamily="18" charset="0"/>
                          <a:cs typeface="Times New Roman" panose="02020603050405020304" pitchFamily="18" charset="0"/>
                        </a:rPr>
                        <a:t> Agreement is Enforced Absent Fraud or Coercion</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latin typeface="Times New Roman" panose="02020603050405020304" pitchFamily="18" charset="0"/>
                          <a:cs typeface="Times New Roman" panose="02020603050405020304" pitchFamily="18" charset="0"/>
                        </a:rPr>
                        <a:t>Owens v. Owens</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2023 OK 12</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2/14/23</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8"/>
                  </a:ext>
                </a:extLst>
              </a:tr>
              <a:tr h="193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6/8/23</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52039660"/>
              </p:ext>
            </p:extLst>
          </p:nvPr>
        </p:nvGraphicFramePr>
        <p:xfrm>
          <a:off x="-2273" y="3727933"/>
          <a:ext cx="9148545" cy="731520"/>
        </p:xfrm>
        <a:graphic>
          <a:graphicData uri="http://schemas.openxmlformats.org/drawingml/2006/table">
            <a:tbl>
              <a:tblPr firstRow="1" firstCol="1" bandRow="1">
                <a:tableStyleId>{D7AC3CCA-C797-4891-BE02-D94E43425B78}</a:tableStyleId>
              </a:tblPr>
              <a:tblGrid>
                <a:gridCol w="304800">
                  <a:extLst>
                    <a:ext uri="{9D8B030D-6E8A-4147-A177-3AD203B41FA5}">
                      <a16:colId xmlns:a16="http://schemas.microsoft.com/office/drawing/2014/main" val="20000"/>
                    </a:ext>
                  </a:extLst>
                </a:gridCol>
                <a:gridCol w="20619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479372">
                  <a:extLst>
                    <a:ext uri="{9D8B030D-6E8A-4147-A177-3AD203B41FA5}">
                      <a16:colId xmlns:a16="http://schemas.microsoft.com/office/drawing/2014/main" val="20003"/>
                    </a:ext>
                  </a:extLst>
                </a:gridCol>
                <a:gridCol w="1487883">
                  <a:extLst>
                    <a:ext uri="{9D8B030D-6E8A-4147-A177-3AD203B41FA5}">
                      <a16:colId xmlns:a16="http://schemas.microsoft.com/office/drawing/2014/main" val="20004"/>
                    </a:ext>
                  </a:extLst>
                </a:gridCol>
                <a:gridCol w="1604745">
                  <a:extLst>
                    <a:ext uri="{9D8B030D-6E8A-4147-A177-3AD203B41FA5}">
                      <a16:colId xmlns:a16="http://schemas.microsoft.com/office/drawing/2014/main" val="20005"/>
                    </a:ext>
                  </a:extLst>
                </a:gridCol>
              </a:tblGrid>
              <a:tr h="335280">
                <a:tc rowSpan="2">
                  <a:txBody>
                    <a:bodyPr/>
                    <a:lstStyle/>
                    <a:p>
                      <a:pPr marL="0" marR="0" lvl="0" indent="-6858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4</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Pretermitted Heirs</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Allocate Assets Among</a:t>
                      </a:r>
                      <a:r>
                        <a:rPr lang="en-US" sz="1600" b="1" baseline="0" dirty="0">
                          <a:solidFill>
                            <a:schemeClr val="tx1"/>
                          </a:solidFill>
                          <a:latin typeface="Times New Roman" panose="02020603050405020304" pitchFamily="18" charset="0"/>
                          <a:cs typeface="Times New Roman" panose="02020603050405020304" pitchFamily="18" charset="0"/>
                        </a:rPr>
                        <a:t> Heirs and Legatee</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In the Matter of the Estate of Parker</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2023 OK 50</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5/2/23</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0"/>
                  </a:ext>
                </a:extLst>
              </a:tr>
              <a:tr h="193104">
                <a:tc vMerge="1">
                  <a:txBody>
                    <a:bodyPr/>
                    <a:lstStyle/>
                    <a:p>
                      <a:pPr marL="0" marR="0" lvl="0" indent="-68580" algn="ctr" defTabSz="4572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6/1/23</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46903261"/>
              </p:ext>
            </p:extLst>
          </p:nvPr>
        </p:nvGraphicFramePr>
        <p:xfrm>
          <a:off x="-4545" y="4459453"/>
          <a:ext cx="9148545" cy="1219200"/>
        </p:xfrm>
        <a:graphic>
          <a:graphicData uri="http://schemas.openxmlformats.org/drawingml/2006/table">
            <a:tbl>
              <a:tblPr firstRow="1" firstCol="1" bandRow="1">
                <a:tableStyleId>{D7AC3CCA-C797-4891-BE02-D94E43425B78}</a:tableStyleId>
              </a:tblPr>
              <a:tblGrid>
                <a:gridCol w="304800">
                  <a:extLst>
                    <a:ext uri="{9D8B030D-6E8A-4147-A177-3AD203B41FA5}">
                      <a16:colId xmlns:a16="http://schemas.microsoft.com/office/drawing/2014/main" val="20000"/>
                    </a:ext>
                  </a:extLst>
                </a:gridCol>
                <a:gridCol w="20619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479372">
                  <a:extLst>
                    <a:ext uri="{9D8B030D-6E8A-4147-A177-3AD203B41FA5}">
                      <a16:colId xmlns:a16="http://schemas.microsoft.com/office/drawing/2014/main" val="20003"/>
                    </a:ext>
                  </a:extLst>
                </a:gridCol>
                <a:gridCol w="1487883">
                  <a:extLst>
                    <a:ext uri="{9D8B030D-6E8A-4147-A177-3AD203B41FA5}">
                      <a16:colId xmlns:a16="http://schemas.microsoft.com/office/drawing/2014/main" val="20004"/>
                    </a:ext>
                  </a:extLst>
                </a:gridCol>
                <a:gridCol w="1604745">
                  <a:extLst>
                    <a:ext uri="{9D8B030D-6E8A-4147-A177-3AD203B41FA5}">
                      <a16:colId xmlns:a16="http://schemas.microsoft.com/office/drawing/2014/main" val="20005"/>
                    </a:ext>
                  </a:extLst>
                </a:gridCol>
              </a:tblGrid>
              <a:tr h="350200">
                <a:tc rowSpan="2">
                  <a:txBody>
                    <a:bodyPr/>
                    <a:lstStyle/>
                    <a:p>
                      <a:pPr marL="0" marR="0" lvl="0" indent="-6858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5</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Mortgage Foreclosure</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Installment Note</a:t>
                      </a:r>
                      <a:r>
                        <a:rPr lang="en-US" sz="1600" b="1" baseline="0" dirty="0">
                          <a:solidFill>
                            <a:schemeClr val="tx1"/>
                          </a:solidFill>
                          <a:latin typeface="Times New Roman" panose="02020603050405020304" pitchFamily="18" charset="0"/>
                          <a:cs typeface="Times New Roman" panose="02020603050405020304" pitchFamily="18" charset="0"/>
                        </a:rPr>
                        <a:t> Is Accelerated When Declared or Suit Filed, and Is Decelerated When Suit Dismissed</a:t>
                      </a: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MTGLQ Investors v. Witherspoon</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2023 OK 62</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6/6/23</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0"/>
                  </a:ext>
                </a:extLst>
              </a:tr>
              <a:tr h="193104">
                <a:tc vMerge="1">
                  <a:txBody>
                    <a:bodyPr/>
                    <a:lstStyle/>
                    <a:p>
                      <a:pPr marL="0" marR="0" lvl="0" indent="-68580" algn="ctr" defTabSz="4572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7/20/23</a:t>
                      </a:r>
                    </a:p>
                  </a:txBody>
                  <a:tcPr marL="55345" marR="553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59872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5" y="11317"/>
            <a:ext cx="9144000" cy="1665083"/>
          </a:xfrm>
        </p:spPr>
        <p:txBody>
          <a:bodyPr>
            <a:noAutofit/>
          </a:bodyPr>
          <a:lstStyle/>
          <a:p>
            <a:pPr marL="514350" indent="-514350" algn="ctr"/>
            <a:r>
              <a:rPr lang="en-US" sz="3200" b="1" dirty="0">
                <a:latin typeface="Times New Roman" panose="02020603050405020304" pitchFamily="18" charset="0"/>
                <a:cs typeface="Times New Roman" panose="02020603050405020304" pitchFamily="18" charset="0"/>
              </a:rPr>
              <a:t>1.  </a:t>
            </a:r>
            <a:r>
              <a:rPr lang="en-US" sz="3200" b="1" u="sng" dirty="0">
                <a:latin typeface="Times New Roman" panose="02020603050405020304" pitchFamily="18" charset="0"/>
                <a:cs typeface="Times New Roman" panose="02020603050405020304" pitchFamily="18" charset="0"/>
              </a:rPr>
              <a:t>KINGFISHER WIND, LLC v. MATT WEHMULLER, CANADIAN COUNTY ASSESSOR &amp; CAROLYN MULHERIN</a:t>
            </a:r>
            <a:br>
              <a:rPr lang="en-US" sz="3200" b="1" u="sng"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(2022 OK 83)</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905001"/>
            <a:ext cx="9144000" cy="2209800"/>
          </a:xfrm>
        </p:spPr>
        <p:txBody>
          <a:bodyPr>
            <a:noAutofit/>
          </a:bodyPr>
          <a:lstStyle/>
          <a:p>
            <a:pPr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GENERAL TOPIC</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Intangible Personal Property </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0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SPECIFIC TOPIC</a:t>
            </a:r>
            <a:r>
              <a:rPr lang="en-US" sz="2800" b="1"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Production Tax Credits Are Not Intangible Personal Property</a:t>
            </a:r>
          </a:p>
        </p:txBody>
      </p:sp>
      <p:sp>
        <p:nvSpPr>
          <p:cNvPr id="4" name="Slide Number Placeholder 3"/>
          <p:cNvSpPr>
            <a:spLocks noGrp="1"/>
          </p:cNvSpPr>
          <p:nvPr>
            <p:ph type="sldNum" sz="quarter" idx="12"/>
          </p:nvPr>
        </p:nvSpPr>
        <p:spPr>
          <a:xfrm>
            <a:off x="8382000" y="6178190"/>
            <a:ext cx="628307" cy="565934"/>
          </a:xfrm>
        </p:spPr>
        <p:txBody>
          <a:bodyPr/>
          <a:lstStyle/>
          <a:p>
            <a:fld id="{785517F3-A05D-44CB-A7A2-7DD2B1464DE8}" type="slidenum">
              <a:rPr lang="en-US" sz="2400" smtClean="0">
                <a:solidFill>
                  <a:schemeClr val="tx1"/>
                </a:solidFill>
              </a:rPr>
              <a:pPr/>
              <a:t>22</a:t>
            </a:fld>
            <a:endParaRPr lang="en-US" sz="2400" dirty="0">
              <a:solidFill>
                <a:schemeClr val="tx1"/>
              </a:solidFill>
            </a:endParaRPr>
          </a:p>
        </p:txBody>
      </p:sp>
    </p:spTree>
    <p:extLst>
      <p:ext uri="{BB962C8B-B14F-4D97-AF65-F5344CB8AC3E}">
        <p14:creationId xmlns:p14="http://schemas.microsoft.com/office/powerpoint/2010/main" val="144508200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581401"/>
          </a:xfrm>
        </p:spPr>
        <p:txBody>
          <a:bodyPr>
            <a:noAutofit/>
          </a:bodyPr>
          <a:lstStyle/>
          <a:p>
            <a:pPr marL="0" indent="0" algn="just">
              <a:buNone/>
            </a:pPr>
            <a:r>
              <a:rPr lang="en-US" sz="2800" b="1" u="sng" dirty="0">
                <a:solidFill>
                  <a:schemeClr val="tx1"/>
                </a:solidFill>
                <a:latin typeface="Times New Roman" panose="02020603050405020304" pitchFamily="18" charset="0"/>
                <a:cs typeface="Times New Roman" panose="02020603050405020304" pitchFamily="18" charset="0"/>
              </a:rPr>
              <a:t>FACTS</a:t>
            </a:r>
            <a:r>
              <a:rPr lang="en-US" sz="2800" b="1" dirty="0">
                <a:solidFill>
                  <a:schemeClr val="tx1"/>
                </a:solidFill>
                <a:latin typeface="Times New Roman" panose="02020603050405020304" pitchFamily="18" charset="0"/>
                <a:cs typeface="Times New Roman" panose="02020603050405020304" pitchFamily="18" charset="0"/>
              </a:rPr>
              <a:t>: </a:t>
            </a: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mj-lt"/>
              </a:rPr>
              <a:t>Canadian County and Kingfisher County Assessors included the “value” of the financing tool known as the Production Tax Credits (PTC) to assist in the construction of a wind farm including 149 wind turbines, and other equipment extending into two counties, both Canadian and Kingfisher Counties. The County assessors included such PTC’s as part of the valuation of the wind farms lands. The combined valuation for the two counties for the wind farm’s “fair cash value” totaled $458,003,507.00. The company, Kingfisher Wind, LLC, challenged the assessment in District Court.</a:t>
            </a:r>
            <a:r>
              <a:rPr lang="en-US" dirty="0">
                <a:solidFill>
                  <a:schemeClr val="tx1"/>
                </a:solidFill>
                <a:latin typeface="+mj-lt"/>
                <a:cs typeface="Times New Roman" panose="02020603050405020304" pitchFamily="18" charset="0"/>
              </a:rPr>
              <a:t> </a:t>
            </a:r>
          </a:p>
        </p:txBody>
      </p:sp>
      <p:sp>
        <p:nvSpPr>
          <p:cNvPr id="4" name="Slide Number Placeholder 3"/>
          <p:cNvSpPr>
            <a:spLocks noGrp="1"/>
          </p:cNvSpPr>
          <p:nvPr>
            <p:ph type="sldNum" sz="quarter" idx="12"/>
          </p:nvPr>
        </p:nvSpPr>
        <p:spPr>
          <a:xfrm>
            <a:off x="8229600" y="6113462"/>
            <a:ext cx="856907" cy="669925"/>
          </a:xfrm>
        </p:spPr>
        <p:txBody>
          <a:bodyPr/>
          <a:lstStyle/>
          <a:p>
            <a:fld id="{09E86EA1-1E73-4734-A652-992BB3F6EB0D}" type="slidenum">
              <a:rPr lang="en-US" sz="2400" smtClean="0">
                <a:solidFill>
                  <a:schemeClr val="tx1"/>
                </a:solidFill>
              </a:rPr>
              <a:pPr/>
              <a:t>23</a:t>
            </a:fld>
            <a:endParaRPr lang="en-US" sz="2400" dirty="0">
              <a:solidFill>
                <a:schemeClr val="tx1"/>
              </a:solidFill>
            </a:endParaRPr>
          </a:p>
        </p:txBody>
      </p:sp>
    </p:spTree>
    <p:extLst>
      <p:ext uri="{BB962C8B-B14F-4D97-AF65-F5344CB8AC3E}">
        <p14:creationId xmlns:p14="http://schemas.microsoft.com/office/powerpoint/2010/main" val="65764244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24</a:t>
            </a:fld>
            <a:endParaRPr lang="en-US" sz="2400" dirty="0">
              <a:solidFill>
                <a:schemeClr val="tx1"/>
              </a:solidFill>
            </a:endParaRPr>
          </a:p>
        </p:txBody>
      </p:sp>
      <p:sp>
        <p:nvSpPr>
          <p:cNvPr id="3" name="TextBox 2"/>
          <p:cNvSpPr txBox="1"/>
          <p:nvPr/>
        </p:nvSpPr>
        <p:spPr>
          <a:xfrm>
            <a:off x="0" y="0"/>
            <a:ext cx="9144000" cy="3108543"/>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mj-lt"/>
              </a:rPr>
              <a:t>The trial court “issued another memorandum opinion in which it determined that the PTCs are not really property of any kind -- intangible or tangible. Rather, it said PTCs are incidental benefits received by investors as a result of their participation in an investment made in the future production of the wind farm that should not be treated as property.” At a non-jury trial, the trial court again ruled the “the PTCs are not taxable.”</a:t>
            </a:r>
          </a:p>
        </p:txBody>
      </p:sp>
    </p:spTree>
    <p:extLst>
      <p:ext uri="{BB962C8B-B14F-4D97-AF65-F5344CB8AC3E}">
        <p14:creationId xmlns:p14="http://schemas.microsoft.com/office/powerpoint/2010/main" val="271163276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25</a:t>
            </a:fld>
            <a:endParaRPr lang="en-US" sz="2400" dirty="0">
              <a:solidFill>
                <a:schemeClr val="tx1"/>
              </a:solidFill>
            </a:endParaRPr>
          </a:p>
        </p:txBody>
      </p:sp>
      <p:sp>
        <p:nvSpPr>
          <p:cNvPr id="3" name="TextBox 2"/>
          <p:cNvSpPr txBox="1"/>
          <p:nvPr/>
        </p:nvSpPr>
        <p:spPr>
          <a:xfrm>
            <a:off x="0" y="0"/>
            <a:ext cx="9144000" cy="2231380"/>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COURT OF CIVIL APPEAL DECISION</a:t>
            </a:r>
            <a:r>
              <a:rPr lang="en-US" sz="2800" b="1" dirty="0">
                <a:latin typeface="Times New Roman" panose="02020603050405020304" pitchFamily="18" charset="0"/>
                <a:cs typeface="Times New Roman" panose="02020603050405020304" pitchFamily="18" charset="0"/>
              </a:rPr>
              <a:t>:</a:t>
            </a:r>
          </a:p>
          <a:p>
            <a:pPr algn="just"/>
            <a:endParaRPr lang="en-US" sz="15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county assessors appealed and asked the Oklahoma Supreme Court to retain the “first impression” matter. The Oklahoma Supreme Court did retain the matter.</a:t>
            </a:r>
            <a:endParaRPr lang="en-US" sz="2800" dirty="0">
              <a:latin typeface="Times New Roman" panose="02020603050405020304" pitchFamily="18" charset="0"/>
              <a:cs typeface="Times New Roman" panose="02020603050405020304" pitchFamily="18" charset="0"/>
            </a:endParaRPr>
          </a:p>
          <a:p>
            <a:pPr algn="just">
              <a:buSzPct val="90000"/>
              <a:buFont typeface="Wingdings" panose="05000000000000000000" pitchFamily="2" charset="2"/>
              <a:buChar char="Ø"/>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98492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26</a:t>
            </a:fld>
            <a:endParaRPr lang="en-US" sz="2400" dirty="0">
              <a:solidFill>
                <a:schemeClr val="tx1"/>
              </a:solidFill>
            </a:endParaRPr>
          </a:p>
        </p:txBody>
      </p:sp>
      <p:sp>
        <p:nvSpPr>
          <p:cNvPr id="3" name="TextBox 2"/>
          <p:cNvSpPr txBox="1"/>
          <p:nvPr/>
        </p:nvSpPr>
        <p:spPr>
          <a:xfrm>
            <a:off x="0" y="0"/>
            <a:ext cx="9144000" cy="6801862"/>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SUPREME COURT DECISION</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Oklahoma Supreme Court reviewed the Okla. Const. Art. 10 Section 6A, which, before amendment: </a:t>
            </a:r>
            <a:r>
              <a:rPr lang="en-US" sz="2400" dirty="0">
                <a:latin typeface="+mj-lt"/>
              </a:rPr>
              <a:t>“</a:t>
            </a:r>
            <a:r>
              <a:rPr lang="en-US" sz="2400" i="1" dirty="0">
                <a:latin typeface="+mj-lt"/>
              </a:rPr>
              <a:t>listed only certain property items such as money, stocks, bonds, and certain credit accounts, to be defined as intangible property exempted from taxation;” </a:t>
            </a:r>
            <a:r>
              <a:rPr lang="en-US" sz="2400" dirty="0">
                <a:latin typeface="+mj-lt"/>
              </a:rPr>
              <a:t>Thereafter</a:t>
            </a:r>
            <a:r>
              <a:rPr lang="en-US" sz="2400" i="1" dirty="0">
                <a:latin typeface="+mj-lt"/>
              </a:rPr>
              <a:t> </a:t>
            </a:r>
            <a:r>
              <a:rPr lang="en-US" dirty="0"/>
              <a:t>“</a:t>
            </a:r>
            <a:r>
              <a:rPr lang="en-US" sz="2400" i="1" dirty="0">
                <a:latin typeface="+mj-lt"/>
              </a:rPr>
              <a:t>the voters passed State Question 766 in November of 2012. It amended the Okla. Const., art. 10, §6A to omit the specific list of intangible personal property exempt from taxation and simply stated that: </a:t>
            </a:r>
          </a:p>
          <a:p>
            <a:pPr algn="just"/>
            <a:r>
              <a:rPr lang="en-US" sz="2400" i="1" dirty="0">
                <a:latin typeface="+mj-lt"/>
              </a:rPr>
              <a:t>	Beginning January 1, 2013, intangible personal property shall 	not be subject to ad valorem tax or to any other tax in lieu of ad 	valorem tax within this State.”</a:t>
            </a:r>
            <a:r>
              <a:rPr lang="en-US" sz="2400" dirty="0">
                <a:latin typeface="+mj-lt"/>
              </a:rPr>
              <a:t> </a:t>
            </a:r>
          </a:p>
          <a:p>
            <a:pPr algn="just"/>
            <a:r>
              <a:rPr lang="en-US" sz="2400" i="1" dirty="0">
                <a:latin typeface="+mj-lt"/>
              </a:rPr>
              <a:t>“Given the rationale of Globe Life, supra, as well as the fact that the Constitution was changed after our decision in Southwestern Bell, supra, to exclude all intangible property from taxation, we must conclude that PTCs are to be treated as intangible property, even if they have qualities of both tangible and intangible property.” </a:t>
            </a:r>
            <a:r>
              <a:rPr lang="en-US" sz="2400" dirty="0">
                <a:latin typeface="+mj-lt"/>
              </a:rPr>
              <a:t>The trial court decision was affirmed.</a:t>
            </a:r>
            <a:r>
              <a:rPr lang="en-US" sz="2400" i="1" dirty="0">
                <a:latin typeface="+mj-lt"/>
                <a:cs typeface="Times New Roman" panose="02020603050405020304" pitchFamily="18" charset="0"/>
              </a:rPr>
              <a:t> </a:t>
            </a:r>
          </a:p>
          <a:p>
            <a:pPr algn="just">
              <a:buSzPct val="90000"/>
              <a:buFont typeface="Wingdings" panose="05000000000000000000" pitchFamily="2" charset="2"/>
              <a:buChar char="Ø"/>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05237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5" y="11317"/>
            <a:ext cx="9144000" cy="750683"/>
          </a:xfrm>
        </p:spPr>
        <p:txBody>
          <a:bodyPr>
            <a:noAutofit/>
          </a:bodyPr>
          <a:lstStyle/>
          <a:p>
            <a:pPr marL="514350" indent="-514350" algn="ctr"/>
            <a:r>
              <a:rPr lang="en-US" sz="3200" b="1" dirty="0">
                <a:latin typeface="Times New Roman" panose="02020603050405020304" pitchFamily="18" charset="0"/>
                <a:cs typeface="Times New Roman" panose="02020603050405020304" pitchFamily="18" charset="0"/>
              </a:rPr>
              <a:t>2.  </a:t>
            </a:r>
            <a:r>
              <a:rPr lang="en-US" sz="3200" b="1" u="sng" dirty="0">
                <a:latin typeface="Times New Roman" panose="02020603050405020304" pitchFamily="18" charset="0"/>
                <a:cs typeface="Times New Roman" panose="02020603050405020304" pitchFamily="18" charset="0"/>
              </a:rPr>
              <a:t>COLE v. BANK OF AMERICA</a:t>
            </a:r>
            <a:br>
              <a:rPr lang="en-US" sz="3200" b="1" u="sng"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(2022 OK 96)</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45" y="1219200"/>
            <a:ext cx="9144000" cy="2971800"/>
          </a:xfrm>
        </p:spPr>
        <p:txBody>
          <a:bodyPr>
            <a:noAutofit/>
          </a:bodyPr>
          <a:lstStyle/>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GENERAL TOPIC</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Mortgage Foreclosure as Malicious Prosecution </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0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SPECIFIC TOPIC</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Vacation of Improper Foreclosure Constitutes Prevailing, Even If Also Dismissed</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8382000" y="6178190"/>
            <a:ext cx="628307" cy="565934"/>
          </a:xfrm>
        </p:spPr>
        <p:txBody>
          <a:bodyPr/>
          <a:lstStyle/>
          <a:p>
            <a:fld id="{785517F3-A05D-44CB-A7A2-7DD2B1464DE8}" type="slidenum">
              <a:rPr lang="en-US" sz="2400" smtClean="0">
                <a:solidFill>
                  <a:schemeClr val="tx1"/>
                </a:solidFill>
              </a:rPr>
              <a:pPr/>
              <a:t>27</a:t>
            </a:fld>
            <a:endParaRPr lang="en-US" sz="2400" dirty="0">
              <a:solidFill>
                <a:schemeClr val="tx1"/>
              </a:solidFill>
            </a:endParaRPr>
          </a:p>
        </p:txBody>
      </p:sp>
    </p:spTree>
    <p:extLst>
      <p:ext uri="{BB962C8B-B14F-4D97-AF65-F5344CB8AC3E}">
        <p14:creationId xmlns:p14="http://schemas.microsoft.com/office/powerpoint/2010/main" val="15941222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200401"/>
          </a:xfrm>
        </p:spPr>
        <p:txBody>
          <a:bodyPr>
            <a:noAutofit/>
          </a:bodyPr>
          <a:lstStyle/>
          <a:p>
            <a:pPr marL="0" indent="0" algn="just">
              <a:buNone/>
            </a:pPr>
            <a:r>
              <a:rPr lang="en-US" sz="2800" b="1" u="sng" dirty="0">
                <a:solidFill>
                  <a:schemeClr val="tx1"/>
                </a:solidFill>
                <a:latin typeface="Times New Roman" panose="02020603050405020304" pitchFamily="18" charset="0"/>
                <a:cs typeface="Times New Roman" panose="02020603050405020304" pitchFamily="18" charset="0"/>
              </a:rPr>
              <a:t>FACTS</a:t>
            </a:r>
            <a:r>
              <a:rPr lang="en-US" sz="2800" b="1" dirty="0">
                <a:solidFill>
                  <a:schemeClr val="tx1"/>
                </a:solidFill>
                <a:latin typeface="Times New Roman" panose="02020603050405020304" pitchFamily="18" charset="0"/>
                <a:cs typeface="Times New Roman" panose="02020603050405020304" pitchFamily="18" charset="0"/>
              </a:rPr>
              <a:t>: </a:t>
            </a:r>
          </a:p>
          <a:p>
            <a:pPr marL="0" indent="461963"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mj-lt"/>
              </a:rPr>
              <a:t>Couple were divorced, and wife got title to house along with the note and mortgage obligation. Both the husband and wife were on the note and mortgage. The wife and the bank, without the knowledge or consent of the husband, entered into a modification agreement changing the term of the note and mortgage. The wife defaulted on the note, and the bank initiated a mortgage foreclosure against only the husband, using the original note, with no disclosure of the modification agreement.</a:t>
            </a:r>
          </a:p>
        </p:txBody>
      </p:sp>
      <p:sp>
        <p:nvSpPr>
          <p:cNvPr id="4" name="Slide Number Placeholder 3"/>
          <p:cNvSpPr>
            <a:spLocks noGrp="1"/>
          </p:cNvSpPr>
          <p:nvPr>
            <p:ph type="sldNum" sz="quarter" idx="12"/>
          </p:nvPr>
        </p:nvSpPr>
        <p:spPr>
          <a:xfrm>
            <a:off x="8229600" y="6113462"/>
            <a:ext cx="856907" cy="669925"/>
          </a:xfrm>
        </p:spPr>
        <p:txBody>
          <a:bodyPr/>
          <a:lstStyle/>
          <a:p>
            <a:fld id="{09E86EA1-1E73-4734-A652-992BB3F6EB0D}" type="slidenum">
              <a:rPr lang="en-US" sz="2400" smtClean="0">
                <a:solidFill>
                  <a:schemeClr val="tx1"/>
                </a:solidFill>
              </a:rPr>
              <a:pPr/>
              <a:t>28</a:t>
            </a:fld>
            <a:endParaRPr lang="en-US" sz="2400" dirty="0">
              <a:solidFill>
                <a:schemeClr val="tx1"/>
              </a:solidFill>
            </a:endParaRPr>
          </a:p>
        </p:txBody>
      </p:sp>
    </p:spTree>
    <p:extLst>
      <p:ext uri="{BB962C8B-B14F-4D97-AF65-F5344CB8AC3E}">
        <p14:creationId xmlns:p14="http://schemas.microsoft.com/office/powerpoint/2010/main" val="412053572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29</a:t>
            </a:fld>
            <a:endParaRPr lang="en-US" sz="2400" dirty="0">
              <a:solidFill>
                <a:schemeClr val="tx1"/>
              </a:solidFill>
            </a:endParaRPr>
          </a:p>
        </p:txBody>
      </p:sp>
      <p:sp>
        <p:nvSpPr>
          <p:cNvPr id="3" name="TextBox 2"/>
          <p:cNvSpPr txBox="1"/>
          <p:nvPr/>
        </p:nvSpPr>
        <p:spPr>
          <a:xfrm>
            <a:off x="0" y="0"/>
            <a:ext cx="9144000" cy="5693866"/>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mj-lt"/>
              </a:rPr>
              <a:t>The trial court entered summary judgment against the husband on the initial note and mortgage. The alleged terms of the note and mortgage in the Petition did not match the initial note and mortgage. Husband “filed a motion to vacate judgment arguing that it was not supported by the Bank’s evidence and the terms recited in the judgment conflicted with the evidence.” Two weeks after this Motion to Vacate was filed, the bank disclosed the existence of the modification agreement, signed </a:t>
            </a:r>
            <a:r>
              <a:rPr lang="en-US" sz="2400" u="sng" dirty="0">
                <a:latin typeface="+mj-lt"/>
              </a:rPr>
              <a:t>solely</a:t>
            </a:r>
            <a:r>
              <a:rPr lang="en-US" sz="2400" dirty="0">
                <a:latin typeface="+mj-lt"/>
              </a:rPr>
              <a:t> by the wife. One month after this Motion was filed, the bank filed a partial release of judgment as to the husband. Three months after the Motion was filed, the bank finally produced the modification agreement, and still fought the Motion to Vacate, claiming that “bank’s own failure to disclose this modified note was actually the fault of Cole [the husband] for failing to conduct discovery.” “The district court denied the motion to vacate. Cole appealed.”</a:t>
            </a:r>
          </a:p>
        </p:txBody>
      </p:sp>
    </p:spTree>
    <p:extLst>
      <p:ext uri="{BB962C8B-B14F-4D97-AF65-F5344CB8AC3E}">
        <p14:creationId xmlns:p14="http://schemas.microsoft.com/office/powerpoint/2010/main" val="57071565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63000" y="6448425"/>
            <a:ext cx="323507" cy="364067"/>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3</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810" y="31845"/>
            <a:ext cx="9147810" cy="4062651"/>
          </a:xfrm>
          <a:prstGeom prst="rect">
            <a:avLst/>
          </a:prstGeom>
        </p:spPr>
        <p:txBody>
          <a:bodyPr wrap="square">
            <a:spAutoFit/>
          </a:bodyPr>
          <a:lstStyle/>
          <a:p>
            <a:pPr algn="ctr"/>
            <a:r>
              <a:rPr lang="en-US" sz="3200" b="1" u="sng" dirty="0">
                <a:latin typeface="Times New Roman" panose="02020603050405020304" pitchFamily="18" charset="0"/>
                <a:ea typeface="Times New Roman" panose="02020603050405020304" pitchFamily="18" charset="0"/>
              </a:rPr>
              <a:t>TABLE OF CONTENTS</a:t>
            </a:r>
            <a:endParaRPr lang="en-US" sz="3200" b="1" dirty="0">
              <a:latin typeface="Times New Roman" panose="02020603050405020304" pitchFamily="18" charset="0"/>
              <a:ea typeface="Times New Roman" panose="02020603050405020304" pitchFamily="18" charset="0"/>
            </a:endParaRPr>
          </a:p>
          <a:p>
            <a:endParaRPr lang="en-US" sz="1500" b="1" dirty="0">
              <a:latin typeface="Times New Roman" panose="02020603050405020304" pitchFamily="18" charset="0"/>
              <a:ea typeface="Times New Roman" panose="02020603050405020304" pitchFamily="18" charset="0"/>
            </a:endParaRPr>
          </a:p>
          <a:p>
            <a:pPr marL="914400" lvl="3"/>
            <a:r>
              <a:rPr lang="en-US" sz="2800" b="1" u="sng" dirty="0">
                <a:latin typeface="Times New Roman" panose="02020603050405020304" pitchFamily="18" charset="0"/>
                <a:ea typeface="Times New Roman" panose="02020603050405020304" pitchFamily="18" charset="0"/>
              </a:rPr>
              <a:t>AUTHOR'S RESUME</a:t>
            </a:r>
          </a:p>
          <a:p>
            <a:pPr marL="0" lvl="1"/>
            <a:endParaRPr lang="en-US" sz="2800" b="1" u="sng" dirty="0">
              <a:latin typeface="Times New Roman" panose="02020603050405020304" pitchFamily="18" charset="0"/>
              <a:ea typeface="Times New Roman" panose="02020603050405020304" pitchFamily="18" charset="0"/>
            </a:endParaRPr>
          </a:p>
          <a:p>
            <a:pPr marL="0" lvl="1"/>
            <a:r>
              <a:rPr lang="en-US" sz="2800" b="1" dirty="0">
                <a:latin typeface="Times New Roman" panose="02020603050405020304" pitchFamily="18" charset="0"/>
                <a:ea typeface="Times New Roman" panose="02020603050405020304" pitchFamily="18" charset="0"/>
              </a:rPr>
              <a:t>I.	</a:t>
            </a:r>
            <a:r>
              <a:rPr lang="en-US" sz="2800" b="1" u="sng" dirty="0">
                <a:latin typeface="Times New Roman" panose="02020603050405020304" pitchFamily="18" charset="0"/>
                <a:ea typeface="Times New Roman" panose="02020603050405020304" pitchFamily="18" charset="0"/>
              </a:rPr>
              <a:t>STATUTORY CHANGES</a:t>
            </a:r>
          </a:p>
          <a:p>
            <a:pPr marL="0" lvl="1"/>
            <a:endParaRPr lang="en-US" sz="2800" b="1" u="sng" dirty="0">
              <a:latin typeface="Times New Roman" panose="02020603050405020304" pitchFamily="18" charset="0"/>
              <a:ea typeface="Times New Roman" panose="02020603050405020304" pitchFamily="18" charset="0"/>
            </a:endParaRPr>
          </a:p>
          <a:p>
            <a:pPr marL="0" lvl="1"/>
            <a:r>
              <a:rPr lang="en-US" sz="2800" b="1" dirty="0">
                <a:latin typeface="Times New Roman" panose="02020603050405020304" pitchFamily="18" charset="0"/>
                <a:ea typeface="Times New Roman" panose="02020603050405020304" pitchFamily="18" charset="0"/>
              </a:rPr>
              <a:t>II.	</a:t>
            </a:r>
            <a:r>
              <a:rPr lang="en-US" sz="2800" b="1" u="sng" dirty="0">
                <a:latin typeface="Times New Roman" panose="02020603050405020304" pitchFamily="18" charset="0"/>
                <a:ea typeface="Times New Roman" panose="02020603050405020304" pitchFamily="18" charset="0"/>
              </a:rPr>
              <a:t>CASE LAW</a:t>
            </a:r>
          </a:p>
          <a:p>
            <a:pPr marL="0" lvl="1"/>
            <a:endParaRPr lang="en-US" sz="2800" b="1" u="sng" dirty="0">
              <a:latin typeface="Times New Roman" panose="02020603050405020304" pitchFamily="18" charset="0"/>
              <a:ea typeface="Times New Roman" panose="02020603050405020304" pitchFamily="18" charset="0"/>
            </a:endParaRPr>
          </a:p>
          <a:p>
            <a:pPr marL="0" lvl="1"/>
            <a:r>
              <a:rPr lang="en-US" sz="2800" b="1" dirty="0">
                <a:latin typeface="Times New Roman" panose="02020603050405020304" pitchFamily="18" charset="0"/>
                <a:cs typeface="Times New Roman" panose="02020603050405020304" pitchFamily="18" charset="0"/>
              </a:rPr>
              <a:t>III.	</a:t>
            </a:r>
            <a:r>
              <a:rPr lang="en-US" sz="2800" b="1" u="sng" dirty="0">
                <a:latin typeface="Times New Roman" panose="02020603050405020304" pitchFamily="18" charset="0"/>
                <a:cs typeface="Times New Roman" panose="02020603050405020304" pitchFamily="18" charset="0"/>
              </a:rPr>
              <a:t>TITLE EXAMINATION STANDARDS CHANGES</a:t>
            </a:r>
          </a:p>
          <a:p>
            <a:endParaRPr lang="en-US" sz="1500" b="1"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C76D5C8B-F807-32C9-DDCD-542FB1D97FE0}"/>
              </a:ext>
            </a:extLst>
          </p:cNvPr>
          <p:cNvSpPr/>
          <p:nvPr/>
        </p:nvSpPr>
        <p:spPr>
          <a:xfrm>
            <a:off x="0" y="4394297"/>
            <a:ext cx="9147810" cy="1754326"/>
          </a:xfrm>
          <a:prstGeom prst="rect">
            <a:avLst/>
          </a:prstGeom>
        </p:spPr>
        <p:txBody>
          <a:bodyPr wrap="square">
            <a:spAutoFit/>
          </a:bodyPr>
          <a:lstStyle/>
          <a:p>
            <a:pPr algn="ctr"/>
            <a:r>
              <a:rPr lang="en-US" sz="2800" b="1" u="sng" dirty="0">
                <a:latin typeface="Times New Roman" panose="02020603050405020304" pitchFamily="18" charset="0"/>
                <a:cs typeface="Times New Roman" panose="02020603050405020304" pitchFamily="18" charset="0"/>
              </a:rPr>
              <a:t>APPENDICES</a:t>
            </a:r>
            <a:br>
              <a:rPr lang="en-US" sz="3200" b="1" u="sng"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a:p>
            <a:pPr marL="914400" indent="-914400" algn="just">
              <a:buFont typeface="+mj-lt"/>
              <a:buAutoNum type="alphaUcPeriod"/>
            </a:pPr>
            <a:r>
              <a:rPr lang="en-US" sz="2400" b="1" dirty="0">
                <a:latin typeface="Times New Roman" panose="02020603050405020304" pitchFamily="18" charset="0"/>
                <a:cs typeface="Times New Roman" panose="02020603050405020304" pitchFamily="18" charset="0"/>
              </a:rPr>
              <a:t>LIST OF LATEST 10 ARTICLES BY KRAETTLI Q. EPPERSON (Available Online @ EppersonLaw.com)</a:t>
            </a:r>
          </a:p>
        </p:txBody>
      </p:sp>
    </p:spTree>
    <p:extLst>
      <p:ext uri="{BB962C8B-B14F-4D97-AF65-F5344CB8AC3E}">
        <p14:creationId xmlns:p14="http://schemas.microsoft.com/office/powerpoint/2010/main" val="290845436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30</a:t>
            </a:fld>
            <a:endParaRPr lang="en-US" sz="2400" dirty="0">
              <a:solidFill>
                <a:schemeClr val="tx1"/>
              </a:solidFill>
            </a:endParaRPr>
          </a:p>
        </p:txBody>
      </p:sp>
      <p:sp>
        <p:nvSpPr>
          <p:cNvPr id="3" name="TextBox 2"/>
          <p:cNvSpPr txBox="1"/>
          <p:nvPr/>
        </p:nvSpPr>
        <p:spPr>
          <a:xfrm>
            <a:off x="0" y="0"/>
            <a:ext cx="9144000" cy="2600712"/>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COURT OF CIVIL APPEALS DECISION</a:t>
            </a:r>
            <a:r>
              <a:rPr lang="en-US" sz="2800" b="1" dirty="0">
                <a:latin typeface="Times New Roman" panose="02020603050405020304" pitchFamily="18" charset="0"/>
                <a:cs typeface="Times New Roman" panose="02020603050405020304" pitchFamily="18" charset="0"/>
              </a:rPr>
              <a:t>:</a:t>
            </a:r>
          </a:p>
          <a:p>
            <a:pPr algn="just"/>
            <a:endParaRPr lang="en-US" sz="1500" b="1" dirty="0">
              <a:latin typeface="Times New Roman" panose="02020603050405020304" pitchFamily="18" charset="0"/>
              <a:cs typeface="Times New Roman" panose="02020603050405020304" pitchFamily="18" charset="0"/>
            </a:endParaRPr>
          </a:p>
          <a:p>
            <a:pPr indent="461963" algn="just">
              <a:buFont typeface="Wingdings" panose="05000000000000000000" pitchFamily="2" charset="2"/>
              <a:buChar char="Ø"/>
            </a:pPr>
            <a:r>
              <a:rPr lang="en-US" sz="2400" dirty="0">
                <a:latin typeface="+mj-lt"/>
              </a:rPr>
              <a:t>COCA “directed the trial court to grant Cole’s motion to vacate judgment.” This was because “Cole did not sign the modification.”</a:t>
            </a:r>
          </a:p>
          <a:p>
            <a:pPr indent="461963" algn="just">
              <a:buFont typeface="Wingdings" panose="05000000000000000000" pitchFamily="2" charset="2"/>
              <a:buChar char="Ø"/>
            </a:pPr>
            <a:r>
              <a:rPr lang="en-US" sz="2400" dirty="0">
                <a:latin typeface="+mj-lt"/>
                <a:cs typeface="Times New Roman" panose="02020603050405020304" pitchFamily="18" charset="0"/>
              </a:rPr>
              <a:t>“[Defendant] after a favorable appellate ruling vacating judgment against him, filed this action including claims for malicious prosecution…”.</a:t>
            </a:r>
            <a:endParaRPr lang="en-US" sz="2800" dirty="0">
              <a:latin typeface="+mj-lt"/>
              <a:cs typeface="Times New Roman" panose="02020603050405020304" pitchFamily="18" charset="0"/>
            </a:endParaRPr>
          </a:p>
        </p:txBody>
      </p:sp>
    </p:spTree>
    <p:extLst>
      <p:ext uri="{BB962C8B-B14F-4D97-AF65-F5344CB8AC3E}">
        <p14:creationId xmlns:p14="http://schemas.microsoft.com/office/powerpoint/2010/main" val="426015128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31</a:t>
            </a:fld>
            <a:endParaRPr lang="en-US" sz="2400" dirty="0">
              <a:solidFill>
                <a:schemeClr val="tx1"/>
              </a:solidFill>
            </a:endParaRPr>
          </a:p>
        </p:txBody>
      </p:sp>
      <p:sp>
        <p:nvSpPr>
          <p:cNvPr id="3" name="TextBox 2"/>
          <p:cNvSpPr txBox="1"/>
          <p:nvPr/>
        </p:nvSpPr>
        <p:spPr>
          <a:xfrm>
            <a:off x="0" y="0"/>
            <a:ext cx="9144000" cy="4955203"/>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TRIAL COURT SECOND DECISION</a:t>
            </a:r>
            <a:r>
              <a:rPr lang="en-US" sz="2800" b="1" dirty="0">
                <a:latin typeface="Times New Roman" panose="02020603050405020304" pitchFamily="18" charset="0"/>
                <a:cs typeface="Times New Roman" panose="02020603050405020304" pitchFamily="18" charset="0"/>
              </a:rPr>
              <a:t>:</a:t>
            </a:r>
          </a:p>
          <a:p>
            <a:pPr lvl="0" indent="461963" algn="just"/>
            <a:r>
              <a:rPr lang="en-US" sz="2400" dirty="0">
                <a:latin typeface="Times New Roman" panose="02020603050405020304" pitchFamily="18" charset="0"/>
                <a:cs typeface="Times New Roman" panose="02020603050405020304" pitchFamily="18" charset="0"/>
              </a:rPr>
              <a:t>  “</a:t>
            </a:r>
            <a:r>
              <a:rPr lang="en-US" sz="2400" dirty="0">
                <a:latin typeface="+mj-lt"/>
              </a:rPr>
              <a:t>On the same day that the trial court vacated judgment, [complying with the COCA opinion], Bank filed a dismissal without prejudice stating that ‘said defendant [husband] not being a necessary party herein.’” “Husband immediately filed an action against the Bank asserting malicious prosecution, seeking “compensatory damages to include attorney fees, time missed from work, damage to his credit score, and well as emotional distress and punitive damages.” The Bank filed a motion to dismiss the malicious prosecution action, asserting “because Bank filed a dismissal without prejudice as to Cole [leaving the case in place to add the wife and seek judgment against her], there had not been a favorable termination as to him.” The husband appealed. The trial court dismissed the malicious prosecution action. The husband appealed.</a:t>
            </a:r>
          </a:p>
        </p:txBody>
      </p:sp>
    </p:spTree>
    <p:extLst>
      <p:ext uri="{BB962C8B-B14F-4D97-AF65-F5344CB8AC3E}">
        <p14:creationId xmlns:p14="http://schemas.microsoft.com/office/powerpoint/2010/main" val="123738964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32</a:t>
            </a:fld>
            <a:endParaRPr lang="en-US" sz="2400" dirty="0">
              <a:solidFill>
                <a:schemeClr val="tx1"/>
              </a:solidFill>
            </a:endParaRPr>
          </a:p>
        </p:txBody>
      </p:sp>
      <p:sp>
        <p:nvSpPr>
          <p:cNvPr id="3" name="TextBox 2"/>
          <p:cNvSpPr txBox="1"/>
          <p:nvPr/>
        </p:nvSpPr>
        <p:spPr>
          <a:xfrm>
            <a:off x="0" y="0"/>
            <a:ext cx="9144000" cy="2231380"/>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COURT OF CIVIL APPEALS SECOND DECISION</a:t>
            </a:r>
            <a:r>
              <a:rPr lang="en-US" sz="2800" b="1" dirty="0">
                <a:latin typeface="Times New Roman" panose="02020603050405020304" pitchFamily="18" charset="0"/>
                <a:cs typeface="Times New Roman" panose="02020603050405020304" pitchFamily="18" charset="0"/>
              </a:rPr>
              <a:t>:</a:t>
            </a:r>
          </a:p>
          <a:p>
            <a:pPr algn="just"/>
            <a:endParaRPr lang="en-US" sz="1500" b="1" dirty="0">
              <a:latin typeface="Times New Roman" panose="02020603050405020304" pitchFamily="18" charset="0"/>
              <a:cs typeface="Times New Roman" panose="02020603050405020304" pitchFamily="18" charset="0"/>
            </a:endParaRPr>
          </a:p>
          <a:p>
            <a:pPr indent="461963" algn="just">
              <a:buFont typeface="Wingdings" panose="05000000000000000000" pitchFamily="2" charset="2"/>
              <a:buChar char="Ø"/>
            </a:pPr>
            <a:r>
              <a:rPr lang="en-US" sz="2400" dirty="0">
                <a:latin typeface="+mj-lt"/>
              </a:rPr>
              <a:t>COCA affirmed the trial court’s dismissal of the malicious prosecution action, holding “Bank’s ‘dismissal of the foreclosure action without prejudice was not a termination of that suit in Cole’s favor which will support his action for malicious prosecution.’”.</a:t>
            </a:r>
            <a:endParaRPr lang="en-US" sz="2800" dirty="0">
              <a:latin typeface="+mj-lt"/>
              <a:cs typeface="Times New Roman" panose="02020603050405020304" pitchFamily="18" charset="0"/>
            </a:endParaRPr>
          </a:p>
        </p:txBody>
      </p:sp>
    </p:spTree>
    <p:extLst>
      <p:ext uri="{BB962C8B-B14F-4D97-AF65-F5344CB8AC3E}">
        <p14:creationId xmlns:p14="http://schemas.microsoft.com/office/powerpoint/2010/main" val="373376445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33</a:t>
            </a:fld>
            <a:endParaRPr lang="en-US" sz="2400" dirty="0">
              <a:solidFill>
                <a:schemeClr val="tx1"/>
              </a:solidFill>
            </a:endParaRPr>
          </a:p>
        </p:txBody>
      </p:sp>
      <p:sp>
        <p:nvSpPr>
          <p:cNvPr id="3" name="TextBox 2"/>
          <p:cNvSpPr txBox="1"/>
          <p:nvPr/>
        </p:nvSpPr>
        <p:spPr>
          <a:xfrm>
            <a:off x="0" y="0"/>
            <a:ext cx="9144000" cy="4216539"/>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SUPREME COURT DECISION</a:t>
            </a:r>
            <a:r>
              <a:rPr lang="en-US" sz="2800" b="1" dirty="0">
                <a:latin typeface="Times New Roman" panose="02020603050405020304" pitchFamily="18" charset="0"/>
                <a:cs typeface="Times New Roman" panose="02020603050405020304" pitchFamily="18" charset="0"/>
              </a:rPr>
              <a:t>:</a:t>
            </a:r>
          </a:p>
          <a:p>
            <a:pPr indent="461963" algn="just">
              <a:buFont typeface="Wingdings" panose="05000000000000000000" pitchFamily="2" charset="2"/>
              <a:buChar char="Ø"/>
            </a:pPr>
            <a:r>
              <a:rPr lang="en-US" sz="2400" dirty="0">
                <a:latin typeface="+mj-lt"/>
              </a:rPr>
              <a:t>Cert was granted. The Oklahoma Supreme Court held that the husband succeeded on vacating the foreclosure judgment, and that the “foreclosure judgment against him was inherently defective”. Consequently, because the dismissal of the malicious prosecution action was based solely on a determination that the termination of the foreclosure was NOT a favorable termination for the husband, such dismissal was incorrect. The Supreme Court ruled “the case is remanded to the trial court for further consideration of the other elements of this cause of action [malicious prosecution] and for such other proceedings as are warranted.”</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139570931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5" y="11317"/>
            <a:ext cx="9144000" cy="750683"/>
          </a:xfrm>
        </p:spPr>
        <p:txBody>
          <a:bodyPr>
            <a:noAutofit/>
          </a:bodyPr>
          <a:lstStyle/>
          <a:p>
            <a:pPr marL="514350" indent="-514350" algn="ctr"/>
            <a:r>
              <a:rPr lang="en-US" sz="3200" b="1" dirty="0">
                <a:latin typeface="Times New Roman" panose="02020603050405020304" pitchFamily="18" charset="0"/>
                <a:cs typeface="Times New Roman" panose="02020603050405020304" pitchFamily="18" charset="0"/>
              </a:rPr>
              <a:t>3.  </a:t>
            </a:r>
            <a:r>
              <a:rPr lang="en-US" sz="3200" b="1" u="sng" dirty="0">
                <a:latin typeface="Times New Roman" panose="02020603050405020304" pitchFamily="18" charset="0"/>
                <a:cs typeface="Times New Roman" panose="02020603050405020304" pitchFamily="18" charset="0"/>
              </a:rPr>
              <a:t>OWENS v. OWENS</a:t>
            </a:r>
            <a:br>
              <a:rPr lang="en-US" sz="3200" b="1" u="sng"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(2023 OK 12)</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66800"/>
            <a:ext cx="9144000" cy="4114800"/>
          </a:xfrm>
        </p:spPr>
        <p:txBody>
          <a:bodyPr>
            <a:noAutofit/>
          </a:bodyPr>
          <a:lstStyle/>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GENERAL TOPIC</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Divorce: Timeliness of Appeal, AND Enforcement of Settlement Agreement </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0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SPECIFIC TOPIC</a:t>
            </a:r>
            <a:r>
              <a:rPr lang="en-US" sz="2800" b="1"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Appeal Time Runs From Record of Service, AND Settlement Agreement Is Enforced Absent Fraud or Coercion</a:t>
            </a:r>
          </a:p>
        </p:txBody>
      </p:sp>
      <p:sp>
        <p:nvSpPr>
          <p:cNvPr id="4" name="Slide Number Placeholder 3"/>
          <p:cNvSpPr>
            <a:spLocks noGrp="1"/>
          </p:cNvSpPr>
          <p:nvPr>
            <p:ph type="sldNum" sz="quarter" idx="12"/>
          </p:nvPr>
        </p:nvSpPr>
        <p:spPr>
          <a:xfrm>
            <a:off x="8382000" y="6178190"/>
            <a:ext cx="628307" cy="565934"/>
          </a:xfrm>
        </p:spPr>
        <p:txBody>
          <a:bodyPr/>
          <a:lstStyle/>
          <a:p>
            <a:fld id="{785517F3-A05D-44CB-A7A2-7DD2B1464DE8}" type="slidenum">
              <a:rPr lang="en-US" sz="2400" smtClean="0">
                <a:solidFill>
                  <a:schemeClr val="tx1"/>
                </a:solidFill>
              </a:rPr>
              <a:pPr/>
              <a:t>34</a:t>
            </a:fld>
            <a:endParaRPr lang="en-US" sz="2400" dirty="0">
              <a:solidFill>
                <a:schemeClr val="tx1"/>
              </a:solidFill>
            </a:endParaRPr>
          </a:p>
        </p:txBody>
      </p:sp>
    </p:spTree>
    <p:extLst>
      <p:ext uri="{BB962C8B-B14F-4D97-AF65-F5344CB8AC3E}">
        <p14:creationId xmlns:p14="http://schemas.microsoft.com/office/powerpoint/2010/main" val="371393693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514601"/>
          </a:xfrm>
        </p:spPr>
        <p:txBody>
          <a:bodyPr>
            <a:noAutofit/>
          </a:bodyPr>
          <a:lstStyle/>
          <a:p>
            <a:pPr marL="0" indent="0" algn="just">
              <a:buNone/>
            </a:pPr>
            <a:r>
              <a:rPr lang="en-US" sz="2800" b="1" u="sng" dirty="0">
                <a:solidFill>
                  <a:schemeClr val="tx1"/>
                </a:solidFill>
                <a:latin typeface="Times New Roman" panose="02020603050405020304" pitchFamily="18" charset="0"/>
                <a:cs typeface="Times New Roman" panose="02020603050405020304" pitchFamily="18" charset="0"/>
              </a:rPr>
              <a:t>FACTS</a:t>
            </a:r>
            <a:r>
              <a:rPr lang="en-US" sz="2800" b="1" dirty="0">
                <a:solidFill>
                  <a:schemeClr val="tx1"/>
                </a:solidFill>
                <a:latin typeface="Times New Roman" panose="02020603050405020304" pitchFamily="18" charset="0"/>
                <a:cs typeface="Times New Roman" panose="02020603050405020304" pitchFamily="18" charset="0"/>
              </a:rPr>
              <a:t>: </a:t>
            </a:r>
          </a:p>
          <a:p>
            <a:pPr marL="0" indent="461963"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mj-lt"/>
              </a:rPr>
              <a:t>Parties filed for divorce. After mediation the parties signed a settlement agreement splitting their assets including both their prior house and their current house. Husband sought to embody such settlement agreement into a judgment. The wife received assets valued at $435,600, and the husband received assets worth $344,700. Wife refused to allow judgment to be issued based on such agreement, and sought to repudiate such agreement, in the trial court’s words: due to “a simple change of strategy.” Wife had brought a house and a bank account into the marriage.  They moved and bought a new house in both of their names. The first house was eventually sold. The wife argued that the settlement agreement failed to give her sufficient credit for her separate marital property (land and bank account).</a:t>
            </a:r>
          </a:p>
        </p:txBody>
      </p:sp>
      <p:sp>
        <p:nvSpPr>
          <p:cNvPr id="4" name="Slide Number Placeholder 3"/>
          <p:cNvSpPr>
            <a:spLocks noGrp="1"/>
          </p:cNvSpPr>
          <p:nvPr>
            <p:ph type="sldNum" sz="quarter" idx="12"/>
          </p:nvPr>
        </p:nvSpPr>
        <p:spPr>
          <a:xfrm>
            <a:off x="8229600" y="6113462"/>
            <a:ext cx="856907" cy="669925"/>
          </a:xfrm>
        </p:spPr>
        <p:txBody>
          <a:bodyPr/>
          <a:lstStyle/>
          <a:p>
            <a:fld id="{09E86EA1-1E73-4734-A652-992BB3F6EB0D}" type="slidenum">
              <a:rPr lang="en-US" sz="2400" smtClean="0">
                <a:solidFill>
                  <a:schemeClr val="tx1"/>
                </a:solidFill>
              </a:rPr>
              <a:pPr/>
              <a:t>35</a:t>
            </a:fld>
            <a:endParaRPr lang="en-US" sz="2400" dirty="0">
              <a:solidFill>
                <a:schemeClr val="tx1"/>
              </a:solidFill>
            </a:endParaRPr>
          </a:p>
        </p:txBody>
      </p:sp>
    </p:spTree>
    <p:extLst>
      <p:ext uri="{BB962C8B-B14F-4D97-AF65-F5344CB8AC3E}">
        <p14:creationId xmlns:p14="http://schemas.microsoft.com/office/powerpoint/2010/main" val="292822939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36</a:t>
            </a:fld>
            <a:endParaRPr lang="en-US" sz="2400" dirty="0">
              <a:solidFill>
                <a:schemeClr val="tx1"/>
              </a:solidFill>
            </a:endParaRPr>
          </a:p>
        </p:txBody>
      </p:sp>
      <p:sp>
        <p:nvSpPr>
          <p:cNvPr id="3" name="TextBox 2"/>
          <p:cNvSpPr txBox="1"/>
          <p:nvPr/>
        </p:nvSpPr>
        <p:spPr>
          <a:xfrm>
            <a:off x="0" y="0"/>
            <a:ext cx="9144000" cy="2369880"/>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mj-lt"/>
              </a:rPr>
              <a:t>The trial court held extensive evidentiary hearings at which only the two spouses testified. The trial court issued a divorce decree following the terms of the settlement agreement, after correcting some numbers for a bank account, at the request of the wife. The wife appealed. The Supreme Court took the case under consideration.</a:t>
            </a:r>
          </a:p>
        </p:txBody>
      </p:sp>
    </p:spTree>
    <p:extLst>
      <p:ext uri="{BB962C8B-B14F-4D97-AF65-F5344CB8AC3E}">
        <p14:creationId xmlns:p14="http://schemas.microsoft.com/office/powerpoint/2010/main" val="130908534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37</a:t>
            </a:fld>
            <a:endParaRPr lang="en-US" sz="2400" dirty="0">
              <a:solidFill>
                <a:schemeClr val="tx1"/>
              </a:solidFill>
            </a:endParaRPr>
          </a:p>
        </p:txBody>
      </p:sp>
      <p:sp>
        <p:nvSpPr>
          <p:cNvPr id="3" name="TextBox 2"/>
          <p:cNvSpPr txBox="1"/>
          <p:nvPr/>
        </p:nvSpPr>
        <p:spPr>
          <a:xfrm>
            <a:off x="0" y="0"/>
            <a:ext cx="9144000" cy="4955203"/>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SUPREME COURT DECISION</a:t>
            </a:r>
            <a:r>
              <a:rPr lang="en-US" sz="2800" b="1" dirty="0">
                <a:latin typeface="Times New Roman" panose="02020603050405020304" pitchFamily="18" charset="0"/>
                <a:cs typeface="Times New Roman" panose="02020603050405020304" pitchFamily="18" charset="0"/>
              </a:rPr>
              <a:t>:</a:t>
            </a:r>
          </a:p>
          <a:p>
            <a:pPr indent="461963"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mj-lt"/>
              </a:rPr>
              <a:t>First issue was whether the appeal by the wife was timely appealed within the required 30 days from the filing of the judgment (12 O.S. Section 990A). The judgment was filed within 3 days of its issuance but the certificate of service had the dates of mailing left blank.  Uncontested evidence was presented to the appeal court showing that the wife’s appeal was filed within 30 days of when the wife received “actual” notice of the filing of the judgment. The appellate held (1) the appeal was timely appealed since the trial record, at the time the appeal was filed, did not reflect that is was late, and (2) overturned all prior cases that held that proof to the appellate court could be used to establish when the appellant received “actual” notice, because the statute did not allow such investigation</a:t>
            </a:r>
            <a:r>
              <a:rPr lang="en-US" sz="2400" i="1" dirty="0">
                <a:latin typeface="+mj-lt"/>
                <a:cs typeface="Times New Roman" panose="02020603050405020304" pitchFamily="18" charset="0"/>
              </a:rPr>
              <a:t> </a:t>
            </a:r>
            <a:r>
              <a:rPr lang="en-US" sz="2400" dirty="0">
                <a:latin typeface="+mj-lt"/>
                <a:cs typeface="Times New Roman" panose="02020603050405020304" pitchFamily="18" charset="0"/>
              </a:rPr>
              <a:t>and analysis.</a:t>
            </a:r>
          </a:p>
        </p:txBody>
      </p:sp>
    </p:spTree>
    <p:extLst>
      <p:ext uri="{BB962C8B-B14F-4D97-AF65-F5344CB8AC3E}">
        <p14:creationId xmlns:p14="http://schemas.microsoft.com/office/powerpoint/2010/main" val="32688191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38</a:t>
            </a:fld>
            <a:endParaRPr lang="en-US" sz="2400" dirty="0">
              <a:solidFill>
                <a:schemeClr val="tx1"/>
              </a:solidFill>
            </a:endParaRPr>
          </a:p>
        </p:txBody>
      </p:sp>
      <p:sp>
        <p:nvSpPr>
          <p:cNvPr id="3" name="TextBox 2"/>
          <p:cNvSpPr txBox="1"/>
          <p:nvPr/>
        </p:nvSpPr>
        <p:spPr>
          <a:xfrm>
            <a:off x="0" y="0"/>
            <a:ext cx="9144000" cy="6432530"/>
          </a:xfrm>
          <a:prstGeom prst="rect">
            <a:avLst/>
          </a:prstGeom>
          <a:noFill/>
        </p:spPr>
        <p:txBody>
          <a:bodyPr wrap="square" rtlCol="0" anchor="t">
            <a:spAutoFit/>
          </a:bodyPr>
          <a:lstStyle/>
          <a:p>
            <a:pPr algn="just"/>
            <a:r>
              <a:rPr lang="en-US" sz="2800" b="1" dirty="0">
                <a:latin typeface="Times New Roman" panose="02020603050405020304" pitchFamily="18" charset="0"/>
                <a:cs typeface="Times New Roman" panose="02020603050405020304" pitchFamily="18" charset="0"/>
              </a:rPr>
              <a:t>Cont’d…</a:t>
            </a:r>
            <a:r>
              <a:rPr lang="en-US" sz="2800" b="1" u="sng" dirty="0">
                <a:latin typeface="Times New Roman" panose="02020603050405020304" pitchFamily="18" charset="0"/>
                <a:cs typeface="Times New Roman" panose="02020603050405020304" pitchFamily="18" charset="0"/>
              </a:rPr>
              <a:t>SUPREME COURT DECISION</a:t>
            </a:r>
            <a:r>
              <a:rPr lang="en-US" sz="2800" b="1" dirty="0">
                <a:latin typeface="Times New Roman" panose="02020603050405020304" pitchFamily="18" charset="0"/>
                <a:cs typeface="Times New Roman" panose="02020603050405020304" pitchFamily="18" charset="0"/>
              </a:rPr>
              <a:t>:</a:t>
            </a:r>
          </a:p>
          <a:p>
            <a:pPr indent="461963" algn="just">
              <a:buFont typeface="Wingdings" panose="05000000000000000000" pitchFamily="2" charset="2"/>
              <a:buChar char="Ø"/>
            </a:pPr>
            <a:r>
              <a:rPr lang="en-US" sz="2400" dirty="0">
                <a:latin typeface="+mj-lt"/>
              </a:rPr>
              <a:t>Second issue was whether the trial court was correct when it enforced the terms of the settlement agreement that was approved by both sides. The appellate court affirmed the trial court’s adoption of the parties’ settlement agreement terms, finding that (1) a divorce is an equitable proceeding, (2) public policy favors allowing the parties to agree among themselves how to divide their assets, (3) the wife admitted she voluntarily agreed to the settlement agreement, (4) the parties are allowed to “abandon legal claims over what property is ‘separate’ and what property is ‘marital’”, (6) the wife admitted that questioned assets were comingled and she admitted that she could not produce evidence that those assets were meant to be kept separate, (7) the wife failed to claim that the settlement was the product of fraud, mistake or coercion, and (8) the trial court reached a fair result which resulted in the wife receiving slightly more than ½ of the marital assets.  The appellate court held that “under these circumstances, we cannot say that the trial court abused its discretion.” Judgment of the trial court was affirmed.</a:t>
            </a:r>
          </a:p>
        </p:txBody>
      </p:sp>
    </p:spTree>
    <p:extLst>
      <p:ext uri="{BB962C8B-B14F-4D97-AF65-F5344CB8AC3E}">
        <p14:creationId xmlns:p14="http://schemas.microsoft.com/office/powerpoint/2010/main" val="212937163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5" y="11317"/>
            <a:ext cx="9144000" cy="1207883"/>
          </a:xfrm>
        </p:spPr>
        <p:txBody>
          <a:bodyPr>
            <a:noAutofit/>
          </a:bodyPr>
          <a:lstStyle/>
          <a:p>
            <a:pPr marL="514350" indent="-514350" algn="ctr"/>
            <a:r>
              <a:rPr lang="en-US" sz="3200" b="1" dirty="0">
                <a:latin typeface="Times New Roman" panose="02020603050405020304" pitchFamily="18" charset="0"/>
                <a:cs typeface="Times New Roman" panose="02020603050405020304" pitchFamily="18" charset="0"/>
              </a:rPr>
              <a:t>4.  </a:t>
            </a:r>
            <a:r>
              <a:rPr lang="en-US" sz="3200" b="1" u="sng" dirty="0">
                <a:latin typeface="Times New Roman" panose="02020603050405020304" pitchFamily="18" charset="0"/>
                <a:cs typeface="Times New Roman" panose="02020603050405020304" pitchFamily="18" charset="0"/>
              </a:rPr>
              <a:t>IN THE MATTER OF THE ESTATE OF PARKER</a:t>
            </a:r>
            <a:br>
              <a:rPr lang="en-US" sz="3200" b="1" u="sng"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(2023 OK 50)</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905001"/>
            <a:ext cx="9144000" cy="2209800"/>
          </a:xfrm>
        </p:spPr>
        <p:txBody>
          <a:bodyPr>
            <a:noAutofit/>
          </a:bodyPr>
          <a:lstStyle/>
          <a:p>
            <a:pPr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GENERAL TOPIC</a:t>
            </a:r>
            <a:r>
              <a:rPr lang="en-US" sz="2800" b="1" dirty="0">
                <a:solidFill>
                  <a:schemeClr val="tx1"/>
                </a:solidFill>
                <a:latin typeface="Times New Roman" panose="02020603050405020304" pitchFamily="18" charset="0"/>
                <a:cs typeface="Times New Roman" panose="02020603050405020304" pitchFamily="18" charset="0"/>
              </a:rPr>
              <a:t>:  Pretermitted Heirs </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0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SPECIFIC TOPIC</a:t>
            </a:r>
            <a:r>
              <a:rPr lang="en-US" sz="2800" b="1" dirty="0">
                <a:solidFill>
                  <a:schemeClr val="tx1"/>
                </a:solidFill>
                <a:latin typeface="Times New Roman" panose="02020603050405020304" pitchFamily="18" charset="0"/>
                <a:cs typeface="Times New Roman" panose="02020603050405020304" pitchFamily="18" charset="0"/>
              </a:rPr>
              <a:t>: Allocate Assets Among Heirs and Legatee</a:t>
            </a:r>
            <a:r>
              <a:rPr lang="en-US" sz="2400"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0" y="6178190"/>
            <a:ext cx="628307" cy="565934"/>
          </a:xfrm>
        </p:spPr>
        <p:txBody>
          <a:bodyPr/>
          <a:lstStyle/>
          <a:p>
            <a:fld id="{785517F3-A05D-44CB-A7A2-7DD2B1464DE8}" type="slidenum">
              <a:rPr lang="en-US" sz="2400" smtClean="0">
                <a:solidFill>
                  <a:schemeClr val="tx1"/>
                </a:solidFill>
              </a:rPr>
              <a:pPr/>
              <a:t>39</a:t>
            </a:fld>
            <a:endParaRPr lang="en-US" sz="2400" dirty="0">
              <a:solidFill>
                <a:schemeClr val="tx1"/>
              </a:solidFill>
            </a:endParaRPr>
          </a:p>
        </p:txBody>
      </p:sp>
    </p:spTree>
    <p:extLst>
      <p:ext uri="{BB962C8B-B14F-4D97-AF65-F5344CB8AC3E}">
        <p14:creationId xmlns:p14="http://schemas.microsoft.com/office/powerpoint/2010/main" val="396150773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6663" y="6422772"/>
            <a:ext cx="381000" cy="381000"/>
          </a:xfrm>
        </p:spPr>
        <p:txBody>
          <a:bodyPr/>
          <a:lstStyle/>
          <a:p>
            <a:fld id="{A08718F1-0D57-4B5C-8FC5-010E87DB488D}" type="slidenum">
              <a:rPr lang="en-US" sz="2400" smtClean="0">
                <a:solidFill>
                  <a:schemeClr val="tx1"/>
                </a:solidFill>
                <a:latin typeface="+mj-lt"/>
              </a:rPr>
              <a:pPr/>
              <a:t>4</a:t>
            </a:fld>
            <a:endParaRPr lang="en-US" sz="2400" dirty="0">
              <a:solidFill>
                <a:schemeClr val="tx1"/>
              </a:solidFill>
              <a:latin typeface="+mj-lt"/>
            </a:endParaRPr>
          </a:p>
        </p:txBody>
      </p:sp>
      <p:sp>
        <p:nvSpPr>
          <p:cNvPr id="6" name="Rectangle 5"/>
          <p:cNvSpPr/>
          <p:nvPr/>
        </p:nvSpPr>
        <p:spPr>
          <a:xfrm>
            <a:off x="15089" y="0"/>
            <a:ext cx="9144000" cy="6386364"/>
          </a:xfrm>
          <a:prstGeom prst="rect">
            <a:avLst/>
          </a:prstGeom>
        </p:spPr>
        <p:txBody>
          <a:bodyPr wrap="square">
            <a:spAutoFit/>
          </a:bodyPr>
          <a:lstStyle/>
          <a:p>
            <a:pPr algn="ctr"/>
            <a:r>
              <a:rPr lang="en-US" sz="1200" b="1" dirty="0">
                <a:latin typeface="Times New Roman" panose="02020603050405020304" pitchFamily="18" charset="0"/>
                <a:ea typeface="Times New Roman" panose="02020603050405020304" pitchFamily="18" charset="0"/>
              </a:rPr>
              <a:t>KRAETTLI Q. EPPERSON</a:t>
            </a:r>
          </a:p>
          <a:p>
            <a:pPr algn="ctr"/>
            <a:r>
              <a:rPr lang="en-US" sz="1200" b="1" dirty="0">
                <a:latin typeface="Times New Roman" panose="02020603050405020304" pitchFamily="18" charset="0"/>
                <a:ea typeface="Times New Roman" panose="02020603050405020304" pitchFamily="18" charset="0"/>
              </a:rPr>
              <a:t>ATTORNEY-AT-LAW</a:t>
            </a:r>
          </a:p>
          <a:p>
            <a:pPr algn="ctr"/>
            <a:endParaRPr lang="en-US" sz="10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a:p>
            <a:pPr algn="ctr"/>
            <a:r>
              <a:rPr lang="en-US" sz="1200" b="1" u="sng" dirty="0">
                <a:latin typeface="Times New Roman" panose="02020603050405020304" pitchFamily="18" charset="0"/>
                <a:ea typeface="Times New Roman" panose="02020603050405020304" pitchFamily="18" charset="0"/>
              </a:rPr>
              <a:t>PROFESSIONAL:</a:t>
            </a:r>
            <a:endParaRPr lang="en-US" sz="1200" u="sng" dirty="0">
              <a:latin typeface="Times New Roman" panose="02020603050405020304" pitchFamily="18" charset="0"/>
              <a:ea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NASH, COHENOUR, &amp; GIESSMANN, P.C. -- Of Counsel</a:t>
            </a:r>
            <a:endParaRPr lang="en-US" sz="1200" dirty="0">
              <a:latin typeface="Times New Roman" panose="02020603050405020304" pitchFamily="18" charset="0"/>
              <a:ea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4101 Perimeter Center Drive, Suite 200, Oklahoma City, OK 73112</a:t>
            </a:r>
            <a:endParaRPr lang="en-US" sz="1200" dirty="0">
              <a:latin typeface="Times New Roman" panose="02020603050405020304" pitchFamily="18" charset="0"/>
              <a:ea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Voice: (405) 917-5000; E-mail: </a:t>
            </a:r>
            <a:r>
              <a:rPr lang="en-US" sz="1200" b="1" u="sng" dirty="0">
                <a:latin typeface="Times New Roman" panose="02020603050405020304" pitchFamily="18" charset="0"/>
                <a:ea typeface="Times New Roman" panose="02020603050405020304" pitchFamily="18" charset="0"/>
              </a:rPr>
              <a:t>kqe@NashFirm.com</a:t>
            </a:r>
            <a:r>
              <a:rPr lang="en-US" sz="1200" b="1" dirty="0">
                <a:latin typeface="Times New Roman" panose="02020603050405020304" pitchFamily="18" charset="0"/>
                <a:ea typeface="Times New Roman" panose="02020603050405020304" pitchFamily="18" charset="0"/>
              </a:rPr>
              <a:t>; Website: www.EppersonLaw.com</a:t>
            </a: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Oklahoma Bar - Admitted 1979</a:t>
            </a:r>
            <a:endParaRPr lang="en-US" sz="1200" dirty="0">
              <a:latin typeface="Times New Roman" panose="02020603050405020304" pitchFamily="18" charset="0"/>
              <a:ea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Honors: AV rated; 2023 The Best Lawyers in America (Oil and Gas; Real Estate Law); 2023 Oklahoma Super Lawyers; </a:t>
            </a:r>
          </a:p>
          <a:p>
            <a:pPr marR="0" lvl="0" defTabSz="398463">
              <a:spcBef>
                <a:spcPts val="0"/>
              </a:spcBef>
              <a:spcAft>
                <a:spcPts val="0"/>
              </a:spcAft>
            </a:pPr>
            <a:r>
              <a:rPr lang="en-US" sz="1200" b="1" dirty="0">
                <a:latin typeface="Times New Roman" panose="02020603050405020304" pitchFamily="18" charset="0"/>
                <a:ea typeface="Times New Roman" panose="02020603050405020304" pitchFamily="18" charset="0"/>
              </a:rPr>
              <a:t>	2023 405 Magazine Top Lawyers (Eminent Domain); 2023 Finance Monthly (Real Property); &amp; 2023 Top 50 Lawyers in America</a:t>
            </a:r>
            <a:endParaRPr lang="en-US" sz="1200" dirty="0">
              <a:latin typeface="Times New Roman" panose="02020603050405020304" pitchFamily="18" charset="0"/>
              <a:ea typeface="Times New Roman" panose="02020603050405020304" pitchFamily="18" charset="0"/>
            </a:endParaRPr>
          </a:p>
          <a:p>
            <a:pPr marL="457200" marR="0" algn="ctr">
              <a:spcBef>
                <a:spcPts val="0"/>
              </a:spcBef>
              <a:spcAft>
                <a:spcPts val="0"/>
              </a:spcAft>
            </a:pPr>
            <a:endParaRPr lang="en-US" sz="500" b="1" u="sng" dirty="0">
              <a:latin typeface="Times New Roman" panose="02020603050405020304" pitchFamily="18" charset="0"/>
              <a:ea typeface="Times New Roman" panose="02020603050405020304" pitchFamily="18" charset="0"/>
            </a:endParaRPr>
          </a:p>
          <a:p>
            <a:pPr marR="0" algn="ctr">
              <a:spcBef>
                <a:spcPts val="0"/>
              </a:spcBef>
              <a:spcAft>
                <a:spcPts val="0"/>
              </a:spcAft>
            </a:pPr>
            <a:r>
              <a:rPr lang="en-US" sz="1200" b="1" u="sng" dirty="0">
                <a:latin typeface="Times New Roman" panose="02020603050405020304" pitchFamily="18" charset="0"/>
                <a:ea typeface="Times New Roman" panose="02020603050405020304" pitchFamily="18" charset="0"/>
              </a:rPr>
              <a:t>EDUCATION</a:t>
            </a:r>
            <a:r>
              <a:rPr lang="en-US" sz="1200" b="1" dirty="0">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University of Oklahoma [B.A. (</a:t>
            </a:r>
            <a:r>
              <a:rPr lang="en-US" sz="1200" b="1" dirty="0" err="1">
                <a:latin typeface="Times New Roman" panose="02020603050405020304" pitchFamily="18" charset="0"/>
                <a:ea typeface="Times New Roman" panose="02020603050405020304" pitchFamily="18" charset="0"/>
              </a:rPr>
              <a:t>PoliSci</a:t>
            </a:r>
            <a:r>
              <a:rPr lang="en-US" sz="1200" b="1" dirty="0">
                <a:latin typeface="Times New Roman" panose="02020603050405020304" pitchFamily="18" charset="0"/>
                <a:ea typeface="Times New Roman" panose="02020603050405020304" pitchFamily="18" charset="0"/>
              </a:rPr>
              <a:t>-Urban Admin.) 1971];</a:t>
            </a:r>
            <a:endParaRPr lang="en-US" sz="1200" dirty="0">
              <a:latin typeface="Times New Roman" panose="02020603050405020304" pitchFamily="18" charset="0"/>
              <a:ea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State Univ. of N.Y. at Stony Brook [M.S. (Urban and Policy Sciences) 1974]; &amp;</a:t>
            </a:r>
            <a:endParaRPr lang="en-US" sz="1200" dirty="0">
              <a:latin typeface="Times New Roman" panose="02020603050405020304" pitchFamily="18" charset="0"/>
              <a:ea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Oklahoma City University [J.D. (Law) 1978].</a:t>
            </a:r>
          </a:p>
          <a:p>
            <a:pPr marR="0" lvl="0">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marR="0" algn="ctr">
              <a:spcBef>
                <a:spcPts val="0"/>
              </a:spcBef>
              <a:spcAft>
                <a:spcPts val="0"/>
              </a:spcAft>
            </a:pPr>
            <a:r>
              <a:rPr lang="en-US" sz="1200" b="1" dirty="0">
                <a:latin typeface="Times New Roman" panose="02020603050405020304" pitchFamily="18" charset="0"/>
                <a:ea typeface="Times New Roman" panose="02020603050405020304" pitchFamily="18" charset="0"/>
              </a:rPr>
              <a:t> </a:t>
            </a:r>
            <a:r>
              <a:rPr lang="en-US" sz="1200" b="1" u="sng" dirty="0">
                <a:latin typeface="Times New Roman" panose="02020603050405020304" pitchFamily="18" charset="0"/>
                <a:ea typeface="Times New Roman" panose="02020603050405020304" pitchFamily="18" charset="0"/>
              </a:rPr>
              <a:t>PRACTICE AREAS</a:t>
            </a:r>
            <a:r>
              <a:rPr lang="en-US" sz="1200" b="1" dirty="0">
                <a:latin typeface="Times New Roman" panose="02020603050405020304" pitchFamily="18" charset="0"/>
                <a:ea typeface="Times New Roman" panose="02020603050405020304" pitchFamily="18" charset="0"/>
              </a:rPr>
              <a:t>:</a:t>
            </a:r>
            <a:endParaRPr lang="en-US" sz="1000" dirty="0">
              <a:latin typeface="Times New Roman" panose="02020603050405020304" pitchFamily="18" charset="0"/>
              <a:ea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Mineral/Surface Title Matters: Trial/Appellate Briefs and Expert Consultant/Witness</a:t>
            </a: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Mediations and Arbitrations</a:t>
            </a:r>
          </a:p>
          <a:p>
            <a:pPr marL="227013" indent="-227013">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Neighborhood Associations, and Restrictions</a:t>
            </a:r>
          </a:p>
          <a:p>
            <a:pPr marR="0" lvl="0">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algn="ctr">
              <a:tabLst>
                <a:tab pos="-63500" algn="l"/>
                <a:tab pos="431800" algn="l"/>
                <a:tab pos="857250" algn="l"/>
                <a:tab pos="1353185" algn="l"/>
                <a:tab pos="1371600" algn="l"/>
                <a:tab pos="2274570" algn="l"/>
                <a:tab pos="2699385" algn="l"/>
                <a:tab pos="3195320" algn="l"/>
                <a:tab pos="3620770" algn="l"/>
                <a:tab pos="4046220" algn="l"/>
                <a:tab pos="4542155" algn="l"/>
                <a:tab pos="4966970" algn="l"/>
                <a:tab pos="5463540" algn="l"/>
                <a:tab pos="5888355" algn="l"/>
              </a:tabLst>
            </a:pPr>
            <a:r>
              <a:rPr lang="en-US" sz="1200" b="1" u="sng" dirty="0">
                <a:latin typeface="Times New Roman" panose="02020603050405020304" pitchFamily="18" charset="0"/>
                <a:ea typeface="Times New Roman" panose="02020603050405020304" pitchFamily="18" charset="0"/>
              </a:rPr>
              <a:t>SAMPLE SUCCESSFUL APPELLATE CASES AND SAMPLE ENGAGEMENTS</a:t>
            </a:r>
            <a:r>
              <a:rPr lang="en-US" sz="1200" b="1" dirty="0">
                <a:latin typeface="Times New Roman" panose="02020603050405020304" pitchFamily="18" charset="0"/>
                <a:ea typeface="Times New Roman" panose="02020603050405020304" pitchFamily="18" charset="0"/>
              </a:rPr>
              <a:t>:</a:t>
            </a:r>
          </a:p>
          <a:p>
            <a:pPr marL="227013" lvl="0" indent="-227013" algn="just">
              <a:spcBef>
                <a:spcPts val="0"/>
              </a:spcBef>
              <a:spcAft>
                <a:spcPts val="0"/>
              </a:spcAft>
              <a:buFont typeface="Symbol" panose="05050102010706020507" pitchFamily="18" charset="2"/>
              <a:buChar char=""/>
              <a:tabLst>
                <a:tab pos="-228600" algn="l"/>
                <a:tab pos="228600" algn="l"/>
                <a:tab pos="857250" algn="l"/>
                <a:tab pos="1353185" algn="l"/>
                <a:tab pos="1371600" algn="l"/>
                <a:tab pos="2274570" algn="l"/>
                <a:tab pos="2699385" algn="l"/>
                <a:tab pos="3195320" algn="l"/>
                <a:tab pos="3620770" algn="l"/>
                <a:tab pos="4046220" algn="l"/>
                <a:tab pos="4542155" algn="l"/>
                <a:tab pos="4966970" algn="l"/>
                <a:tab pos="5463540" algn="l"/>
                <a:tab pos="5888355" algn="l"/>
              </a:tabLst>
            </a:pPr>
            <a:r>
              <a:rPr lang="en-US" sz="1200" b="1">
                <a:latin typeface="Times New Roman" panose="02020603050405020304" pitchFamily="18" charset="0"/>
                <a:cs typeface="Times New Roman" panose="02020603050405020304" pitchFamily="18" charset="0"/>
              </a:rPr>
              <a:t>Appellant </a:t>
            </a:r>
            <a:r>
              <a:rPr lang="en-US" sz="1200" b="1" dirty="0">
                <a:latin typeface="Times New Roman" panose="02020603050405020304" pitchFamily="18" charset="0"/>
                <a:cs typeface="Times New Roman" panose="02020603050405020304" pitchFamily="18" charset="0"/>
              </a:rPr>
              <a:t>Counsel: Inadequate Legal Description (</a:t>
            </a:r>
            <a:r>
              <a:rPr lang="en-US" sz="1200" b="1" u="sng" dirty="0">
                <a:latin typeface="Times New Roman" panose="02020603050405020304" pitchFamily="18" charset="0"/>
                <a:cs typeface="Times New Roman" panose="02020603050405020304" pitchFamily="18" charset="0"/>
              </a:rPr>
              <a:t>Riverbend Lands, LLC v. State of Oklahoma, ex </a:t>
            </a:r>
            <a:r>
              <a:rPr lang="en-US" sz="1200" b="1" u="sng" dirty="0" err="1">
                <a:latin typeface="Times New Roman" panose="02020603050405020304" pitchFamily="18" charset="0"/>
                <a:cs typeface="Times New Roman" panose="02020603050405020304" pitchFamily="18" charset="0"/>
              </a:rPr>
              <a:t>rel</a:t>
            </a:r>
            <a:r>
              <a:rPr lang="en-US" sz="1200" b="1" u="sng" dirty="0">
                <a:latin typeface="Times New Roman" panose="02020603050405020304" pitchFamily="18" charset="0"/>
                <a:cs typeface="Times New Roman" panose="02020603050405020304" pitchFamily="18" charset="0"/>
              </a:rPr>
              <a:t>, Oklahoma Turnpike   </a:t>
            </a:r>
            <a:br>
              <a:rPr lang="en-US" sz="1200" b="1" u="sng" dirty="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t>
            </a:r>
            <a:r>
              <a:rPr lang="en-US" sz="1200" b="1" u="sng" dirty="0">
                <a:latin typeface="Times New Roman" panose="02020603050405020304" pitchFamily="18" charset="0"/>
                <a:cs typeface="Times New Roman" panose="02020603050405020304" pitchFamily="18" charset="0"/>
              </a:rPr>
              <a:t>Authority</a:t>
            </a:r>
            <a:r>
              <a:rPr lang="en-US" sz="1200" b="1" dirty="0">
                <a:latin typeface="Times New Roman" panose="02020603050405020304" pitchFamily="18" charset="0"/>
                <a:cs typeface="Times New Roman" panose="02020603050405020304" pitchFamily="18" charset="0"/>
              </a:rPr>
              <a:t>, 2019 OK CIV APP 31)</a:t>
            </a:r>
            <a:endParaRPr lang="en-US" dirty="0">
              <a:latin typeface="Times New Roman" panose="02020603050405020304" pitchFamily="18" charset="0"/>
              <a:cs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Amicus Brief: Enforcement of Ancient Probate (</a:t>
            </a:r>
            <a:r>
              <a:rPr lang="en-US" sz="1200" b="1" u="sng" dirty="0" err="1">
                <a:latin typeface="Times New Roman" panose="02020603050405020304" pitchFamily="18" charset="0"/>
                <a:ea typeface="Times New Roman" panose="02020603050405020304" pitchFamily="18" charset="0"/>
              </a:rPr>
              <a:t>Bebout</a:t>
            </a:r>
            <a:r>
              <a:rPr lang="en-US" sz="1200" b="1" u="sng" dirty="0">
                <a:latin typeface="Times New Roman" panose="02020603050405020304" pitchFamily="18" charset="0"/>
                <a:ea typeface="Times New Roman" panose="02020603050405020304" pitchFamily="18" charset="0"/>
              </a:rPr>
              <a:t> v. </a:t>
            </a:r>
            <a:r>
              <a:rPr lang="en-US" sz="1200" b="1" u="sng" dirty="0" err="1">
                <a:latin typeface="Times New Roman" panose="02020603050405020304" pitchFamily="18" charset="0"/>
                <a:ea typeface="Times New Roman" panose="02020603050405020304" pitchFamily="18" charset="0"/>
              </a:rPr>
              <a:t>Ewell</a:t>
            </a:r>
            <a:r>
              <a:rPr lang="en-US" sz="1200" b="1" dirty="0">
                <a:latin typeface="Times New Roman" panose="02020603050405020304" pitchFamily="18" charset="0"/>
                <a:ea typeface="Times New Roman" panose="02020603050405020304" pitchFamily="18" charset="0"/>
              </a:rPr>
              <a:t>, 2017 OK 22)</a:t>
            </a:r>
          </a:p>
          <a:p>
            <a:pPr marL="227013" indent="-227013">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Secured AG Opinion: Safe Distance Between Residences and Well Sites (2009 OK AG 5)</a:t>
            </a:r>
            <a:endParaRPr lang="en-US" sz="1200" dirty="0">
              <a:latin typeface="Times New Roman" panose="02020603050405020304" pitchFamily="18" charset="0"/>
              <a:ea typeface="Times New Roman" panose="02020603050405020304" pitchFamily="18" charset="0"/>
            </a:endParaRPr>
          </a:p>
          <a:p>
            <a:pPr marL="227013" marR="0" lvl="0" indent="-227013">
              <a:spcBef>
                <a:spcPts val="0"/>
              </a:spcBef>
              <a:spcAft>
                <a:spcPts val="0"/>
              </a:spcAft>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Court-Appointed Receiver for 5 Abstract Companies</a:t>
            </a:r>
            <a:endParaRPr lang="en-US" sz="1000" dirty="0">
              <a:latin typeface="Times New Roman" panose="02020603050405020304" pitchFamily="18" charset="0"/>
              <a:ea typeface="Times New Roman" panose="02020603050405020304" pitchFamily="18" charset="0"/>
            </a:endParaRPr>
          </a:p>
          <a:p>
            <a:pPr marR="0" lvl="0" algn="ctr">
              <a:spcBef>
                <a:spcPts val="0"/>
              </a:spcBef>
              <a:spcAft>
                <a:spcPts val="0"/>
              </a:spcAft>
            </a:pPr>
            <a:r>
              <a:rPr lang="en-US" sz="1200" b="1" dirty="0">
                <a:latin typeface="Times New Roman" panose="02020603050405020304" pitchFamily="18" charset="0"/>
                <a:ea typeface="Times New Roman" panose="02020603050405020304" pitchFamily="18" charset="0"/>
              </a:rPr>
              <a:t> </a:t>
            </a:r>
            <a:r>
              <a:rPr lang="en-US" sz="1200" b="1" u="sng" dirty="0">
                <a:latin typeface="Times New Roman" panose="02020603050405020304" pitchFamily="18" charset="0"/>
                <a:ea typeface="Times New Roman" panose="02020603050405020304" pitchFamily="18" charset="0"/>
              </a:rPr>
              <a:t>SPECIAL ACTIVITIES</a:t>
            </a:r>
            <a:r>
              <a:rPr lang="en-US" sz="1200" b="1" dirty="0">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marL="227013" lvl="0" indent="-227013">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OBA Title Examination Standards Committee (Chairperson: 1988-2020; Member: 1980-present)</a:t>
            </a:r>
            <a:endParaRPr lang="en-US" sz="1200" dirty="0">
              <a:latin typeface="Times New Roman" panose="02020603050405020304" pitchFamily="18" charset="0"/>
              <a:ea typeface="Times New Roman" panose="02020603050405020304" pitchFamily="18" charset="0"/>
            </a:endParaRPr>
          </a:p>
          <a:p>
            <a:pPr marL="227013" lvl="0" indent="-227013">
              <a:buFont typeface="Symbol" panose="05050102010706020507" pitchFamily="18" charset="2"/>
              <a:buChar char=""/>
            </a:pPr>
            <a:r>
              <a:rPr lang="en-US" sz="1200" b="1" dirty="0">
                <a:latin typeface="Times New Roman" panose="02020603050405020304" pitchFamily="18" charset="0"/>
                <a:ea typeface="Times New Roman" panose="02020603050405020304" pitchFamily="18" charset="0"/>
              </a:rPr>
              <a:t>Oklahoma City University School of Law adjunct professor: “Oklahoma Land Titles”</a:t>
            </a:r>
            <a:r>
              <a:rPr lang="en-US" sz="1200" dirty="0">
                <a:latin typeface="Times New Roman" panose="02020603050405020304" pitchFamily="18" charset="0"/>
                <a:ea typeface="Times New Roman" panose="02020603050405020304" pitchFamily="18" charset="0"/>
              </a:rPr>
              <a:t> </a:t>
            </a:r>
            <a:r>
              <a:rPr lang="en-US" sz="1200" b="1" dirty="0">
                <a:latin typeface="Times New Roman" panose="02020603050405020304" pitchFamily="18" charset="0"/>
                <a:ea typeface="Times New Roman" panose="02020603050405020304" pitchFamily="18" charset="0"/>
              </a:rPr>
              <a:t>(1982-2018)</a:t>
            </a:r>
            <a:endParaRPr lang="en-US" sz="1200" dirty="0">
              <a:latin typeface="Times New Roman" panose="02020603050405020304" pitchFamily="18" charset="0"/>
              <a:ea typeface="Times New Roman" panose="02020603050405020304" pitchFamily="18" charset="0"/>
            </a:endParaRPr>
          </a:p>
          <a:p>
            <a:pPr marL="227013" lvl="0" indent="-227013">
              <a:buFont typeface="Symbol" panose="05050102010706020507" pitchFamily="18" charset="2"/>
              <a:buChar char=""/>
            </a:pPr>
            <a:r>
              <a:rPr lang="en-US" sz="1200" b="1" u="sng" dirty="0" err="1">
                <a:latin typeface="Times New Roman" panose="02020603050405020304" pitchFamily="18" charset="0"/>
                <a:ea typeface="Times New Roman" panose="02020603050405020304" pitchFamily="18" charset="0"/>
              </a:rPr>
              <a:t>Vernons</a:t>
            </a:r>
            <a:r>
              <a:rPr lang="en-US" sz="1200" b="1" u="sng" dirty="0">
                <a:latin typeface="Times New Roman" panose="02020603050405020304" pitchFamily="18" charset="0"/>
                <a:ea typeface="Times New Roman" panose="02020603050405020304" pitchFamily="18" charset="0"/>
              </a:rPr>
              <a:t> 2d: Oklahoma Real Estate Forms and Practice</a:t>
            </a:r>
            <a:r>
              <a:rPr lang="en-US" sz="1200" b="1" dirty="0">
                <a:latin typeface="Times New Roman" panose="02020603050405020304" pitchFamily="18" charset="0"/>
                <a:ea typeface="Times New Roman" panose="02020603050405020304" pitchFamily="18" charset="0"/>
              </a:rPr>
              <a:t>, (2000 - Present) General Editor and Contributing Author</a:t>
            </a:r>
          </a:p>
          <a:p>
            <a:pPr marL="461963" lvl="0" algn="ctr"/>
            <a:r>
              <a:rPr lang="en-US" sz="1200" b="1" u="sng" dirty="0">
                <a:latin typeface="Times New Roman" panose="02020603050405020304" pitchFamily="18" charset="0"/>
                <a:ea typeface="Times New Roman" panose="02020603050405020304" pitchFamily="18" charset="0"/>
              </a:rPr>
              <a:t>SELECTED PUBLICATIONS</a:t>
            </a:r>
            <a:r>
              <a:rPr lang="en-US" sz="1200" b="1" dirty="0">
                <a:latin typeface="Times New Roman" panose="02020603050405020304" pitchFamily="18" charset="0"/>
                <a:ea typeface="Times New Roman" panose="02020603050405020304" pitchFamily="18" charset="0"/>
              </a:rPr>
              <a:t>:</a:t>
            </a:r>
          </a:p>
          <a:p>
            <a:pPr marL="227013" indent="-227013" defTabSz="996950">
              <a:buSzPct val="150000"/>
              <a:buFont typeface="Arial" panose="020B0604020202020204" pitchFamily="34" charset="0"/>
              <a:buChar char="•"/>
            </a:pPr>
            <a:r>
              <a:rPr lang="en-US" sz="1200" b="1" i="1" dirty="0">
                <a:latin typeface="Times New Roman" panose="02020603050405020304" pitchFamily="18" charset="0"/>
                <a:ea typeface="Times New Roman" panose="02020603050405020304" pitchFamily="18" charset="0"/>
              </a:rPr>
              <a:t>“Residential Restrictive Covenants: The Amendment Process Under 11 O.S. Section 42-106.1”, 94 OBJ 40 (September 2023)</a:t>
            </a:r>
            <a:endParaRPr lang="en-US" sz="1200" b="1" i="1" dirty="0">
              <a:latin typeface="Times New Roman" panose="02020603050405020304" pitchFamily="18" charset="0"/>
              <a:cs typeface="Times New Roman" panose="02020603050405020304" pitchFamily="18" charset="0"/>
            </a:endParaRPr>
          </a:p>
          <a:p>
            <a:pPr marL="227013" indent="-227013" defTabSz="996950">
              <a:buSzPct val="150000"/>
              <a:buFont typeface="Arial" panose="020B0604020202020204" pitchFamily="34" charset="0"/>
              <a:buChar char="•"/>
            </a:pPr>
            <a:r>
              <a:rPr lang="en-US" sz="1200" b="1" i="1" dirty="0">
                <a:latin typeface="Times New Roman" panose="02020603050405020304" pitchFamily="18" charset="0"/>
                <a:cs typeface="Times New Roman" panose="02020603050405020304" pitchFamily="18" charset="0"/>
              </a:rPr>
              <a:t>“Probate ‘Venue’ Is, and Always Has Been, ‘Jurisdictional’: Legislative Confirmation of ‘</a:t>
            </a:r>
            <a:r>
              <a:rPr lang="en-US" sz="1200" b="1" i="1" u="sng" dirty="0" err="1">
                <a:latin typeface="Times New Roman" panose="02020603050405020304" pitchFamily="18" charset="0"/>
                <a:cs typeface="Times New Roman" panose="02020603050405020304" pitchFamily="18" charset="0"/>
              </a:rPr>
              <a:t>Fulks</a:t>
            </a:r>
            <a:r>
              <a:rPr lang="en-US" sz="1200" b="1" i="1"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94 OBJ 40 (August 2023)</a:t>
            </a:r>
            <a:endParaRPr lang="en-US" sz="1200" b="1" dirty="0">
              <a:latin typeface="Times New Roman" panose="02020603050405020304" pitchFamily="18" charset="0"/>
              <a:ea typeface="Times New Roman" panose="02020603050405020304" pitchFamily="18" charset="0"/>
            </a:endParaRPr>
          </a:p>
          <a:p>
            <a:pPr marL="227013" indent="-227013" algn="just" defTabSz="996950">
              <a:buSzPct val="150000"/>
              <a:buFont typeface="Arial" panose="020B0604020202020204" pitchFamily="34" charset="0"/>
              <a:buChar char="•"/>
            </a:pPr>
            <a:r>
              <a:rPr lang="en-US" sz="1200" b="1" i="1" dirty="0">
                <a:latin typeface="Times New Roman" panose="02020603050405020304" pitchFamily="18" charset="0"/>
                <a:ea typeface="Times New Roman" panose="02020603050405020304" pitchFamily="18" charset="0"/>
              </a:rPr>
              <a:t>“Payment of Proceeds from Production Under the PRSA: The Obligation to Determine Current ‘Marketable Title’” </a:t>
            </a:r>
            <a:r>
              <a:rPr lang="en-US" sz="1200" b="1" dirty="0">
                <a:latin typeface="Times New Roman" panose="02020603050405020304" pitchFamily="18" charset="0"/>
                <a:ea typeface="Times New Roman" panose="02020603050405020304" pitchFamily="18" charset="0"/>
              </a:rPr>
              <a:t>93 OBJ 5 (May 2022)</a:t>
            </a:r>
          </a:p>
        </p:txBody>
      </p:sp>
    </p:spTree>
    <p:extLst>
      <p:ext uri="{BB962C8B-B14F-4D97-AF65-F5344CB8AC3E}">
        <p14:creationId xmlns:p14="http://schemas.microsoft.com/office/powerpoint/2010/main" val="145104911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048001"/>
          </a:xfrm>
        </p:spPr>
        <p:txBody>
          <a:bodyPr>
            <a:noAutofit/>
          </a:bodyPr>
          <a:lstStyle/>
          <a:p>
            <a:pPr marL="0" indent="0" algn="just">
              <a:buNone/>
            </a:pPr>
            <a:r>
              <a:rPr lang="en-US" sz="2800" b="1" u="sng" dirty="0">
                <a:solidFill>
                  <a:schemeClr val="tx1"/>
                </a:solidFill>
                <a:latin typeface="Times New Roman" panose="02020603050405020304" pitchFamily="18" charset="0"/>
                <a:cs typeface="Times New Roman" panose="02020603050405020304" pitchFamily="18" charset="0"/>
              </a:rPr>
              <a:t>FACTS</a:t>
            </a:r>
            <a:r>
              <a:rPr lang="en-US" sz="2800" b="1" dirty="0">
                <a:solidFill>
                  <a:schemeClr val="tx1"/>
                </a:solidFill>
                <a:latin typeface="Times New Roman" panose="02020603050405020304" pitchFamily="18" charset="0"/>
                <a:cs typeface="Times New Roman" panose="02020603050405020304" pitchFamily="18" charset="0"/>
              </a:rPr>
              <a:t>: </a:t>
            </a:r>
          </a:p>
          <a:p>
            <a:pPr marL="0" indent="461963"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mj-lt"/>
              </a:rPr>
              <a:t>Man died, leaving a holographic will specifically </a:t>
            </a:r>
            <a:r>
              <a:rPr lang="en-US" dirty="0" err="1">
                <a:solidFill>
                  <a:schemeClr val="tx1"/>
                </a:solidFill>
                <a:latin typeface="+mj-lt"/>
              </a:rPr>
              <a:t>bequesting</a:t>
            </a:r>
            <a:r>
              <a:rPr lang="en-US" dirty="0">
                <a:solidFill>
                  <a:schemeClr val="tx1"/>
                </a:solidFill>
                <a:latin typeface="+mj-lt"/>
              </a:rPr>
              <a:t> his anticipated workers comp settlement ($850,000) to his brother (for helping him through heart attacks and strokes), and omitting reference to his two living daughters (wife predeceased him). The remainder of his estate contained a truck and a trailer valued at $14,000. Both the brother and the two adult daughters filed competing probates, which were consolidated.</a:t>
            </a:r>
            <a:r>
              <a:rPr lang="en-US" dirty="0">
                <a:solidFill>
                  <a:schemeClr val="tx1"/>
                </a:solidFill>
                <a:latin typeface="+mj-lt"/>
                <a:cs typeface="Times New Roman" panose="02020603050405020304" pitchFamily="18" charset="0"/>
              </a:rPr>
              <a:t> </a:t>
            </a:r>
          </a:p>
        </p:txBody>
      </p:sp>
      <p:sp>
        <p:nvSpPr>
          <p:cNvPr id="4" name="Slide Number Placeholder 3"/>
          <p:cNvSpPr>
            <a:spLocks noGrp="1"/>
          </p:cNvSpPr>
          <p:nvPr>
            <p:ph type="sldNum" sz="quarter" idx="12"/>
          </p:nvPr>
        </p:nvSpPr>
        <p:spPr>
          <a:xfrm>
            <a:off x="8229600" y="6113462"/>
            <a:ext cx="856907" cy="669925"/>
          </a:xfrm>
        </p:spPr>
        <p:txBody>
          <a:bodyPr/>
          <a:lstStyle/>
          <a:p>
            <a:fld id="{09E86EA1-1E73-4734-A652-992BB3F6EB0D}" type="slidenum">
              <a:rPr lang="en-US" sz="2400" smtClean="0">
                <a:solidFill>
                  <a:schemeClr val="tx1"/>
                </a:solidFill>
              </a:rPr>
              <a:pPr/>
              <a:t>40</a:t>
            </a:fld>
            <a:endParaRPr lang="en-US" sz="2400" dirty="0">
              <a:solidFill>
                <a:schemeClr val="tx1"/>
              </a:solidFill>
            </a:endParaRPr>
          </a:p>
        </p:txBody>
      </p:sp>
    </p:spTree>
    <p:extLst>
      <p:ext uri="{BB962C8B-B14F-4D97-AF65-F5344CB8AC3E}">
        <p14:creationId xmlns:p14="http://schemas.microsoft.com/office/powerpoint/2010/main" val="400453499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41</a:t>
            </a:fld>
            <a:endParaRPr lang="en-US" sz="2400" dirty="0">
              <a:solidFill>
                <a:schemeClr val="tx1"/>
              </a:solidFill>
            </a:endParaRPr>
          </a:p>
        </p:txBody>
      </p:sp>
      <p:sp>
        <p:nvSpPr>
          <p:cNvPr id="3" name="TextBox 2"/>
          <p:cNvSpPr txBox="1"/>
          <p:nvPr/>
        </p:nvSpPr>
        <p:spPr>
          <a:xfrm>
            <a:off x="0" y="0"/>
            <a:ext cx="9144000" cy="3847207"/>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indent="461963"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mj-lt"/>
              </a:rPr>
              <a:t>Trial court held that the will was valid, but that the two daughters were pretermitted heirs (these two matters were not contested). Trial court analyzed two statutes: 84 O.S. Sections 132 and 133. The trial court held that Section 133 directs that, while pretermitted heirs are entitled under Section 132 to receive their share of the estate as if there was no will, a specific bequest must be honored and excluded from any allocation to the pretermitted heirs, if such allocation would defeat the intent of the specific bequest. The brother was denied the bequest, and all assets were divided between the two daughters. The brother appealed.</a:t>
            </a:r>
          </a:p>
        </p:txBody>
      </p:sp>
    </p:spTree>
    <p:extLst>
      <p:ext uri="{BB962C8B-B14F-4D97-AF65-F5344CB8AC3E}">
        <p14:creationId xmlns:p14="http://schemas.microsoft.com/office/powerpoint/2010/main" val="289539459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42</a:t>
            </a:fld>
            <a:endParaRPr lang="en-US" sz="2400" dirty="0">
              <a:solidFill>
                <a:schemeClr val="tx1"/>
              </a:solidFill>
            </a:endParaRPr>
          </a:p>
        </p:txBody>
      </p:sp>
      <p:sp>
        <p:nvSpPr>
          <p:cNvPr id="3" name="TextBox 2"/>
          <p:cNvSpPr txBox="1"/>
          <p:nvPr/>
        </p:nvSpPr>
        <p:spPr>
          <a:xfrm>
            <a:off x="0" y="0"/>
            <a:ext cx="9144000" cy="1492716"/>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COURT OF CIVIL APPEALS DECISION</a:t>
            </a:r>
            <a:r>
              <a:rPr lang="en-US" sz="2800" b="1" dirty="0">
                <a:latin typeface="Times New Roman" panose="02020603050405020304" pitchFamily="18" charset="0"/>
                <a:cs typeface="Times New Roman" panose="02020603050405020304" pitchFamily="18" charset="0"/>
              </a:rPr>
              <a:t>:</a:t>
            </a:r>
          </a:p>
          <a:p>
            <a:pPr algn="just"/>
            <a:endParaRPr lang="en-US" sz="1500" b="1" dirty="0">
              <a:latin typeface="Times New Roman" panose="02020603050405020304" pitchFamily="18" charset="0"/>
              <a:cs typeface="Times New Roman" panose="02020603050405020304" pitchFamily="18" charset="0"/>
            </a:endParaRPr>
          </a:p>
          <a:p>
            <a:pPr indent="461963"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mj-lt"/>
              </a:rPr>
              <a:t>The COCA affirmed the trial court decision. The brother appealed and the Oklahoma Supreme Court accepted Cert.</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216922522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43</a:t>
            </a:fld>
            <a:endParaRPr lang="en-US" sz="2400" dirty="0">
              <a:solidFill>
                <a:schemeClr val="tx1"/>
              </a:solidFill>
            </a:endParaRPr>
          </a:p>
        </p:txBody>
      </p:sp>
      <p:sp>
        <p:nvSpPr>
          <p:cNvPr id="3" name="TextBox 2"/>
          <p:cNvSpPr txBox="1"/>
          <p:nvPr/>
        </p:nvSpPr>
        <p:spPr>
          <a:xfrm>
            <a:off x="0" y="0"/>
            <a:ext cx="9144000" cy="6063198"/>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SUPREME COURT DECISION</a:t>
            </a:r>
            <a:r>
              <a:rPr lang="en-US" sz="2800" b="1" dirty="0">
                <a:latin typeface="Times New Roman" panose="02020603050405020304" pitchFamily="18" charset="0"/>
                <a:cs typeface="Times New Roman" panose="02020603050405020304" pitchFamily="18" charset="0"/>
              </a:rPr>
              <a:t>:</a:t>
            </a:r>
          </a:p>
          <a:p>
            <a:pPr indent="461963" algn="just">
              <a:buFont typeface="Wingdings" panose="05000000000000000000" pitchFamily="2" charset="2"/>
              <a:buChar char="Ø"/>
            </a:pPr>
            <a:r>
              <a:rPr lang="en-US" sz="2400" dirty="0">
                <a:latin typeface="+mj-lt"/>
              </a:rPr>
              <a:t>The Supreme Court reversed the trial court and vacated the COCA opinion, and remanded the case to the trial court, for determination of how to equitably allocate the entire set of assets, including the workers comp award. The Supreme Court held that (1) the two daughters were definitely pretermitted heirs (omitted from the will, but with no intention to do so specified therein), (2) under Section 132, they are entitled to their share of the estate as if there was not will, meaning ½ each, (3) Section 133 applies to these facts and requires that the allocation to pretermitted heirs come first from the “estate not disposed of by the will” (the truck and trailer), and then, if necessary, from the “all the devisees, or legatees” to satisfy the pretermitted heirs shares. However, such taking from the devisees and legatees can occur, under Section 133, “unless the obvious intention of the testator in relation to some specific devise or bequest or other provision in the will, would thereby be defeated.”</a:t>
            </a:r>
            <a:r>
              <a:rPr lang="en-US" sz="2400" dirty="0">
                <a:latin typeface="+mj-lt"/>
                <a:cs typeface="Times New Roman" panose="02020603050405020304" pitchFamily="18" charset="0"/>
              </a:rPr>
              <a:t> </a:t>
            </a:r>
          </a:p>
          <a:p>
            <a:pPr algn="just">
              <a:buSzPct val="90000"/>
              <a:buFont typeface="Wingdings" panose="05000000000000000000" pitchFamily="2" charset="2"/>
              <a:buChar char="Ø"/>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09648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44</a:t>
            </a:fld>
            <a:endParaRPr lang="en-US" sz="2400" dirty="0">
              <a:solidFill>
                <a:schemeClr val="tx1"/>
              </a:solidFill>
            </a:endParaRPr>
          </a:p>
        </p:txBody>
      </p:sp>
      <p:sp>
        <p:nvSpPr>
          <p:cNvPr id="3" name="TextBox 2"/>
          <p:cNvSpPr txBox="1"/>
          <p:nvPr/>
        </p:nvSpPr>
        <p:spPr>
          <a:xfrm>
            <a:off x="0" y="0"/>
            <a:ext cx="9144000" cy="4955203"/>
          </a:xfrm>
          <a:prstGeom prst="rect">
            <a:avLst/>
          </a:prstGeom>
          <a:noFill/>
        </p:spPr>
        <p:txBody>
          <a:bodyPr wrap="square" rtlCol="0" anchor="t">
            <a:spAutoFit/>
          </a:bodyPr>
          <a:lstStyle/>
          <a:p>
            <a:pPr algn="just"/>
            <a:r>
              <a:rPr lang="en-US" sz="2800" b="1" dirty="0">
                <a:latin typeface="Times New Roman" panose="02020603050405020304" pitchFamily="18" charset="0"/>
                <a:cs typeface="Times New Roman" panose="02020603050405020304" pitchFamily="18" charset="0"/>
              </a:rPr>
              <a:t>Cont’d…</a:t>
            </a:r>
            <a:r>
              <a:rPr lang="en-US" sz="2800" b="1" u="sng" dirty="0">
                <a:latin typeface="Times New Roman" panose="02020603050405020304" pitchFamily="18" charset="0"/>
                <a:cs typeface="Times New Roman" panose="02020603050405020304" pitchFamily="18" charset="0"/>
              </a:rPr>
              <a:t>SUPREME COURT DECISION</a:t>
            </a:r>
            <a:r>
              <a:rPr lang="en-US" sz="2800" b="1" dirty="0">
                <a:latin typeface="Times New Roman" panose="02020603050405020304" pitchFamily="18" charset="0"/>
                <a:cs typeface="Times New Roman" panose="02020603050405020304" pitchFamily="18" charset="0"/>
              </a:rPr>
              <a:t>:</a:t>
            </a:r>
          </a:p>
          <a:p>
            <a:pPr lvl="0" indent="461963" algn="just">
              <a:buFont typeface="Wingdings" panose="05000000000000000000" pitchFamily="2" charset="2"/>
              <a:buChar char="Ø"/>
            </a:pPr>
            <a:r>
              <a:rPr lang="en-US" sz="2400" dirty="0">
                <a:latin typeface="+mj-lt"/>
              </a:rPr>
              <a:t>The Supreme Court held that because the intent in the will was clearly to bequeath to his brother the award, the statute must be followed. However, the Supreme Court goes on to conclude that because the remainder of the “estate was </a:t>
            </a:r>
            <a:r>
              <a:rPr lang="en-US" sz="2400" i="1" dirty="0">
                <a:latin typeface="+mj-lt"/>
              </a:rPr>
              <a:t>de </a:t>
            </a:r>
            <a:r>
              <a:rPr lang="en-US" sz="2400" i="1" dirty="0" err="1">
                <a:latin typeface="+mj-lt"/>
              </a:rPr>
              <a:t>minimis</a:t>
            </a:r>
            <a:r>
              <a:rPr lang="en-US" sz="2400" dirty="0">
                <a:latin typeface="+mj-lt"/>
              </a:rPr>
              <a:t>, awarding one hundred percent of Decedent’s workers’ compensation settlement to Herman [the brother], would also effectively render Sections 131 and 132 meaningless. To remedy this kind of unique situation, the last clause in Section 133 allows a trial court to adopt a different apportionment that would be consistent with the testator’s intent. We believe that to give full effect to all of the relevant statutes, the matter should be remanded for the trial judge to consider the appropriate estate division in light of Section 133.”</a:t>
            </a:r>
          </a:p>
        </p:txBody>
      </p:sp>
    </p:spTree>
    <p:extLst>
      <p:ext uri="{BB962C8B-B14F-4D97-AF65-F5344CB8AC3E}">
        <p14:creationId xmlns:p14="http://schemas.microsoft.com/office/powerpoint/2010/main" val="143606221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45</a:t>
            </a:fld>
            <a:endParaRPr lang="en-US" sz="2400" dirty="0">
              <a:solidFill>
                <a:schemeClr val="tx1"/>
              </a:solidFill>
            </a:endParaRPr>
          </a:p>
        </p:txBody>
      </p:sp>
      <p:sp>
        <p:nvSpPr>
          <p:cNvPr id="3" name="TextBox 2"/>
          <p:cNvSpPr txBox="1"/>
          <p:nvPr/>
        </p:nvSpPr>
        <p:spPr>
          <a:xfrm>
            <a:off x="0" y="0"/>
            <a:ext cx="9144000" cy="3570208"/>
          </a:xfrm>
          <a:prstGeom prst="rect">
            <a:avLst/>
          </a:prstGeom>
          <a:noFill/>
        </p:spPr>
        <p:txBody>
          <a:bodyPr wrap="square" rtlCol="0" anchor="t">
            <a:spAutoFit/>
          </a:bodyPr>
          <a:lstStyle/>
          <a:p>
            <a:pPr algn="just"/>
            <a:r>
              <a:rPr lang="en-US" sz="2800" b="1"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COMMENTS</a:t>
            </a:r>
            <a:r>
              <a:rPr lang="en-US" sz="2800" b="1" dirty="0">
                <a:latin typeface="Times New Roman" panose="02020603050405020304" pitchFamily="18" charset="0"/>
                <a:cs typeface="Times New Roman" panose="02020603050405020304" pitchFamily="18" charset="0"/>
              </a:rPr>
              <a:t>:</a:t>
            </a:r>
          </a:p>
          <a:p>
            <a:pPr algn="just"/>
            <a:endParaRPr lang="en-US" sz="1500" b="1" dirty="0">
              <a:latin typeface="+mj-lt"/>
            </a:endParaRPr>
          </a:p>
          <a:p>
            <a:pPr algn="just"/>
            <a:r>
              <a:rPr lang="en-US" sz="2400" dirty="0">
                <a:latin typeface="+mj-lt"/>
              </a:rPr>
              <a:t>FIRST -- The Supreme Court fails to give the Trial court any guidance as how to reconcile these two Sections, leaving it “rudderless”.</a:t>
            </a:r>
          </a:p>
          <a:p>
            <a:pPr algn="just"/>
            <a:endParaRPr lang="en-US" sz="1500" dirty="0">
              <a:latin typeface="+mj-lt"/>
            </a:endParaRPr>
          </a:p>
          <a:p>
            <a:pPr algn="just"/>
            <a:r>
              <a:rPr lang="en-US" sz="2400" dirty="0">
                <a:latin typeface="+mj-lt"/>
              </a:rPr>
              <a:t>SECOND -- The Supreme Court appears to misinterpret the last sentence of Section 133 by asserting that such language encourages and authorizes the court to ignore the specific bequest or devise of the decedent. However, the clear intent of this sentence seems to be point in the opposite direction, as shown below.</a:t>
            </a:r>
          </a:p>
        </p:txBody>
      </p:sp>
    </p:spTree>
    <p:extLst>
      <p:ext uri="{BB962C8B-B14F-4D97-AF65-F5344CB8AC3E}">
        <p14:creationId xmlns:p14="http://schemas.microsoft.com/office/powerpoint/2010/main" val="123154554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46</a:t>
            </a:fld>
            <a:endParaRPr lang="en-US" sz="2400" dirty="0">
              <a:solidFill>
                <a:schemeClr val="tx1"/>
              </a:solidFill>
            </a:endParaRPr>
          </a:p>
        </p:txBody>
      </p:sp>
      <p:sp>
        <p:nvSpPr>
          <p:cNvPr id="3" name="TextBox 2"/>
          <p:cNvSpPr txBox="1"/>
          <p:nvPr/>
        </p:nvSpPr>
        <p:spPr>
          <a:xfrm>
            <a:off x="16933" y="-84053"/>
            <a:ext cx="9144000" cy="6801862"/>
          </a:xfrm>
          <a:prstGeom prst="rect">
            <a:avLst/>
          </a:prstGeom>
          <a:noFill/>
        </p:spPr>
        <p:txBody>
          <a:bodyPr wrap="square" rtlCol="0" anchor="t">
            <a:spAutoFit/>
          </a:bodyPr>
          <a:lstStyle/>
          <a:p>
            <a:pPr algn="just"/>
            <a:r>
              <a:rPr lang="en-US" sz="2400" b="1" dirty="0">
                <a:latin typeface="Times New Roman" panose="02020603050405020304" pitchFamily="18" charset="0"/>
                <a:cs typeface="Times New Roman" panose="02020603050405020304" pitchFamily="18" charset="0"/>
              </a:rPr>
              <a:t>Cont’d…</a:t>
            </a:r>
            <a:r>
              <a:rPr lang="en-US" sz="2400" b="1" u="sng" dirty="0">
                <a:latin typeface="Times New Roman" panose="02020603050405020304" pitchFamily="18" charset="0"/>
                <a:cs typeface="Times New Roman" panose="02020603050405020304" pitchFamily="18" charset="0"/>
              </a:rPr>
              <a:t>COMMENTS</a:t>
            </a:r>
            <a:r>
              <a:rPr lang="en-US" sz="2400" b="1" dirty="0">
                <a:latin typeface="Times New Roman" panose="02020603050405020304" pitchFamily="18" charset="0"/>
                <a:cs typeface="Times New Roman" panose="02020603050405020304" pitchFamily="18" charset="0"/>
              </a:rPr>
              <a:t>:</a:t>
            </a:r>
            <a:endParaRPr lang="en-US" sz="2400" b="1" dirty="0">
              <a:latin typeface="+mj-lt"/>
            </a:endParaRPr>
          </a:p>
          <a:p>
            <a:pPr marL="342900" indent="-342900" algn="just">
              <a:buFont typeface="Wingdings" panose="05000000000000000000" pitchFamily="2" charset="2"/>
              <a:buChar char="Ø"/>
            </a:pPr>
            <a:r>
              <a:rPr lang="en-US" sz="2400" dirty="0">
                <a:latin typeface="+mj-lt"/>
              </a:rPr>
              <a:t>This sentence provides: </a:t>
            </a:r>
          </a:p>
          <a:p>
            <a:pPr marL="461963" algn="just"/>
            <a:r>
              <a:rPr lang="en-US" sz="2400" i="1" dirty="0"/>
              <a:t>“</a:t>
            </a:r>
            <a:r>
              <a:rPr lang="en-US" sz="2400" i="1" dirty="0">
                <a:latin typeface="+mj-lt"/>
              </a:rPr>
              <a:t>if that [“estate not disposed of by the will”] is not sufficient so much as may be necessary must be taken from all the devisees, or legatees, in proportion to the value they may respectively receive under the will, </a:t>
            </a:r>
            <a:r>
              <a:rPr lang="en-US" sz="2400" i="1" u="sng" dirty="0">
                <a:latin typeface="+mj-lt"/>
              </a:rPr>
              <a:t>unless the obvious intention of the testator in relation to some specific devise or bequest or other provision in the will, would thereby be defeated;</a:t>
            </a:r>
            <a:r>
              <a:rPr lang="en-US" sz="2400" i="1" dirty="0">
                <a:latin typeface="+mj-lt"/>
              </a:rPr>
              <a:t> </a:t>
            </a:r>
            <a:r>
              <a:rPr lang="en-US" sz="2400" i="1" u="sng" dirty="0">
                <a:latin typeface="+mj-lt"/>
              </a:rPr>
              <a:t>in such case such specific devise, legacy or provision may be exempted from such apportionment</a:t>
            </a:r>
            <a:r>
              <a:rPr lang="en-US" sz="2400" i="1" dirty="0">
                <a:latin typeface="+mj-lt"/>
              </a:rPr>
              <a:t>, and a different apportionment, consistent with the intention of the testator, may be adopted.” </a:t>
            </a:r>
          </a:p>
          <a:p>
            <a:pPr algn="just">
              <a:buFont typeface="Wingdings" panose="05000000000000000000" pitchFamily="2" charset="2"/>
              <a:buChar char="Ø"/>
            </a:pPr>
            <a:r>
              <a:rPr lang="en-US" sz="2400" dirty="0">
                <a:latin typeface="+mj-lt"/>
              </a:rPr>
              <a:t> The intent of the legislature in Section 133 appears to direct that the court honor the devise or bequeath, over any other goal. In this pending case, that means the workman’s comp award goes one-hundred percent to the brother, as clearly stated in the holographic will.</a:t>
            </a:r>
          </a:p>
          <a:p>
            <a:pPr algn="just">
              <a:buFont typeface="Wingdings" panose="05000000000000000000" pitchFamily="2" charset="2"/>
              <a:buChar char="Ø"/>
            </a:pPr>
            <a:r>
              <a:rPr lang="en-US" sz="2400" dirty="0">
                <a:latin typeface="+mj-lt"/>
              </a:rPr>
              <a:t> Perhaps the court is relying on the word “may”, as used in “in such case such specific devise, legacy or provision </a:t>
            </a:r>
            <a:r>
              <a:rPr lang="en-US" sz="2400" u="sng" dirty="0">
                <a:latin typeface="+mj-lt"/>
              </a:rPr>
              <a:t>may</a:t>
            </a:r>
            <a:r>
              <a:rPr lang="en-US" sz="2400" dirty="0">
                <a:latin typeface="+mj-lt"/>
              </a:rPr>
              <a:t> be exempted from such apportionment.”</a:t>
            </a:r>
          </a:p>
        </p:txBody>
      </p:sp>
    </p:spTree>
    <p:extLst>
      <p:ext uri="{BB962C8B-B14F-4D97-AF65-F5344CB8AC3E}">
        <p14:creationId xmlns:p14="http://schemas.microsoft.com/office/powerpoint/2010/main" val="247516062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5" y="11317"/>
            <a:ext cx="9144000" cy="903083"/>
          </a:xfrm>
        </p:spPr>
        <p:txBody>
          <a:bodyPr>
            <a:noAutofit/>
          </a:bodyPr>
          <a:lstStyle/>
          <a:p>
            <a:pPr marL="514350" indent="-514350" algn="ctr"/>
            <a:r>
              <a:rPr lang="en-US" sz="3200" b="1" dirty="0">
                <a:latin typeface="Times New Roman" panose="02020603050405020304" pitchFamily="18" charset="0"/>
                <a:cs typeface="Times New Roman" panose="02020603050405020304" pitchFamily="18" charset="0"/>
              </a:rPr>
              <a:t>5.  </a:t>
            </a:r>
            <a:r>
              <a:rPr lang="en-US" sz="3200" b="1" u="sng" dirty="0">
                <a:latin typeface="Times New Roman" panose="02020603050405020304" pitchFamily="18" charset="0"/>
                <a:cs typeface="Times New Roman" panose="02020603050405020304" pitchFamily="18" charset="0"/>
              </a:rPr>
              <a:t>MTGLQ INVESTORS v. WITHERSPOON</a:t>
            </a:r>
            <a:br>
              <a:rPr lang="en-US" sz="3200" b="1" u="sng"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(2023 OK 62)</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905001"/>
            <a:ext cx="9144000" cy="2209800"/>
          </a:xfrm>
        </p:spPr>
        <p:txBody>
          <a:bodyPr>
            <a:noAutofit/>
          </a:bodyPr>
          <a:lstStyle/>
          <a:p>
            <a:pPr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GENERAL TOPIC</a:t>
            </a:r>
            <a:r>
              <a:rPr lang="en-US" sz="2800" b="1" dirty="0">
                <a:solidFill>
                  <a:schemeClr val="tx1"/>
                </a:solidFill>
                <a:latin typeface="Times New Roman" panose="02020603050405020304" pitchFamily="18" charset="0"/>
                <a:cs typeface="Times New Roman" panose="02020603050405020304" pitchFamily="18" charset="0"/>
              </a:rPr>
              <a:t>:  Mortgage Foreclosure </a:t>
            </a: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10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u="sng" dirty="0">
                <a:solidFill>
                  <a:schemeClr val="tx1"/>
                </a:solidFill>
                <a:latin typeface="Times New Roman" panose="02020603050405020304" pitchFamily="18" charset="0"/>
                <a:cs typeface="Times New Roman" panose="02020603050405020304" pitchFamily="18" charset="0"/>
              </a:rPr>
              <a:t>SPECIFIC TOPIC</a:t>
            </a:r>
            <a:r>
              <a:rPr lang="en-US" sz="2800" b="1"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Installment Note Is Accelerated When Declared or Suit Filed, and Is Decelerated When Suit Dismissed</a:t>
            </a:r>
          </a:p>
        </p:txBody>
      </p:sp>
      <p:sp>
        <p:nvSpPr>
          <p:cNvPr id="4" name="Slide Number Placeholder 3"/>
          <p:cNvSpPr>
            <a:spLocks noGrp="1"/>
          </p:cNvSpPr>
          <p:nvPr>
            <p:ph type="sldNum" sz="quarter" idx="12"/>
          </p:nvPr>
        </p:nvSpPr>
        <p:spPr>
          <a:xfrm>
            <a:off x="8382000" y="6178190"/>
            <a:ext cx="628307" cy="565934"/>
          </a:xfrm>
        </p:spPr>
        <p:txBody>
          <a:bodyPr/>
          <a:lstStyle/>
          <a:p>
            <a:fld id="{785517F3-A05D-44CB-A7A2-7DD2B1464DE8}" type="slidenum">
              <a:rPr lang="en-US" sz="2400" smtClean="0">
                <a:solidFill>
                  <a:schemeClr val="tx1"/>
                </a:solidFill>
              </a:rPr>
              <a:pPr/>
              <a:t>47</a:t>
            </a:fld>
            <a:endParaRPr lang="en-US" sz="2400" dirty="0">
              <a:solidFill>
                <a:schemeClr val="tx1"/>
              </a:solidFill>
            </a:endParaRPr>
          </a:p>
        </p:txBody>
      </p:sp>
    </p:spTree>
    <p:extLst>
      <p:ext uri="{BB962C8B-B14F-4D97-AF65-F5344CB8AC3E}">
        <p14:creationId xmlns:p14="http://schemas.microsoft.com/office/powerpoint/2010/main" val="120966512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514601"/>
          </a:xfrm>
        </p:spPr>
        <p:txBody>
          <a:bodyPr>
            <a:noAutofit/>
          </a:bodyPr>
          <a:lstStyle/>
          <a:p>
            <a:pPr marL="0" indent="0" algn="just">
              <a:buNone/>
            </a:pPr>
            <a:r>
              <a:rPr lang="en-US" sz="2800" b="1" u="sng" dirty="0">
                <a:solidFill>
                  <a:schemeClr val="tx1"/>
                </a:solidFill>
                <a:latin typeface="Times New Roman" panose="02020603050405020304" pitchFamily="18" charset="0"/>
                <a:cs typeface="Times New Roman" panose="02020603050405020304" pitchFamily="18" charset="0"/>
              </a:rPr>
              <a:t>FACTS</a:t>
            </a:r>
            <a:r>
              <a:rPr lang="en-US" sz="2800" b="1" dirty="0">
                <a:solidFill>
                  <a:schemeClr val="tx1"/>
                </a:solidFill>
                <a:latin typeface="Times New Roman" panose="02020603050405020304" pitchFamily="18" charset="0"/>
                <a:cs typeface="Times New Roman" panose="02020603050405020304" pitchFamily="18" charset="0"/>
              </a:rPr>
              <a:t>: </a:t>
            </a:r>
          </a:p>
          <a:p>
            <a:pPr marL="0" indent="461963"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mj-lt"/>
              </a:rPr>
              <a:t>Debtor missed a payment on December 1, 2010 on its installment note and mortgage, and failed to make subsequent payments.  Foreclosure was filed on July 1, 2014 (3 ½ years after default).  The case was voluntarily dismissed on October 13, 2014. The mortgage was assigned to another bank which filed a new foreclosure on December 7, 2018 (8 years after foreclosure).</a:t>
            </a:r>
            <a:r>
              <a:rPr lang="en-US" dirty="0">
                <a:solidFill>
                  <a:schemeClr val="tx1"/>
                </a:solidFill>
                <a:latin typeface="+mj-lt"/>
                <a:cs typeface="Times New Roman" panose="02020603050405020304" pitchFamily="18" charset="0"/>
              </a:rPr>
              <a:t> </a:t>
            </a:r>
          </a:p>
        </p:txBody>
      </p:sp>
      <p:sp>
        <p:nvSpPr>
          <p:cNvPr id="4" name="Slide Number Placeholder 3"/>
          <p:cNvSpPr>
            <a:spLocks noGrp="1"/>
          </p:cNvSpPr>
          <p:nvPr>
            <p:ph type="sldNum" sz="quarter" idx="12"/>
          </p:nvPr>
        </p:nvSpPr>
        <p:spPr>
          <a:xfrm>
            <a:off x="8229600" y="6113462"/>
            <a:ext cx="856907" cy="669925"/>
          </a:xfrm>
        </p:spPr>
        <p:txBody>
          <a:bodyPr/>
          <a:lstStyle/>
          <a:p>
            <a:fld id="{09E86EA1-1E73-4734-A652-992BB3F6EB0D}" type="slidenum">
              <a:rPr lang="en-US" sz="2400" smtClean="0">
                <a:solidFill>
                  <a:schemeClr val="tx1"/>
                </a:solidFill>
              </a:rPr>
              <a:pPr/>
              <a:t>48</a:t>
            </a:fld>
            <a:endParaRPr lang="en-US" sz="2400" dirty="0">
              <a:solidFill>
                <a:schemeClr val="tx1"/>
              </a:solidFill>
            </a:endParaRPr>
          </a:p>
        </p:txBody>
      </p:sp>
    </p:spTree>
    <p:extLst>
      <p:ext uri="{BB962C8B-B14F-4D97-AF65-F5344CB8AC3E}">
        <p14:creationId xmlns:p14="http://schemas.microsoft.com/office/powerpoint/2010/main" val="61825937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49</a:t>
            </a:fld>
            <a:endParaRPr lang="en-US" sz="2400" dirty="0">
              <a:solidFill>
                <a:schemeClr val="tx1"/>
              </a:solidFill>
            </a:endParaRPr>
          </a:p>
        </p:txBody>
      </p:sp>
      <p:sp>
        <p:nvSpPr>
          <p:cNvPr id="3" name="TextBox 2"/>
          <p:cNvSpPr txBox="1"/>
          <p:nvPr/>
        </p:nvSpPr>
        <p:spPr>
          <a:xfrm>
            <a:off x="0" y="0"/>
            <a:ext cx="9144000" cy="6063198"/>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indent="461963"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mj-lt"/>
              </a:rPr>
              <a:t>The debtors filed a motion for summary judgment asserting that, under 12A O.S. Section 3-118(a) there is a 6-year statute of limitation, and that acceleration began upon default, and that the lender’s voluntarily dismissal does not constitute a deceleration. Section 3-118(1) provides: </a:t>
            </a:r>
          </a:p>
          <a:p>
            <a:pPr marL="461963" algn="just"/>
            <a:r>
              <a:rPr lang="en-US" sz="2400" i="1" dirty="0">
                <a:latin typeface="+mj-lt"/>
              </a:rPr>
              <a:t>“(a) Except as provided in subsection (e) of this section, an action to enforce the obligation of a party to pay a note payable at a definite time must be commenced within six (6) years after the due date or dates stated in the note or, if a due date is accelerated, within six (6) years after the accelerated due date.” </a:t>
            </a:r>
          </a:p>
          <a:p>
            <a:pPr algn="just"/>
            <a:r>
              <a:rPr lang="en-US" sz="2400" dirty="0">
                <a:latin typeface="+mj-lt"/>
              </a:rPr>
              <a:t>The Trial court granted the debtors’ motion holding that the statute of limitation began to run upon default which accelerated the full amount of the note, and that it was not decelerated by the voluntary dismissal; therefore, more than 6 years had passed when the second foreclosure was filed. The lender appealed.</a:t>
            </a:r>
          </a:p>
        </p:txBody>
      </p:sp>
    </p:spTree>
    <p:extLst>
      <p:ext uri="{BB962C8B-B14F-4D97-AF65-F5344CB8AC3E}">
        <p14:creationId xmlns:p14="http://schemas.microsoft.com/office/powerpoint/2010/main" val="269293680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5</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6933" y="3067"/>
            <a:ext cx="9147810" cy="144655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Passed 2023 Legislation Impacting Oklahoma Title and Real Property Attorneys</a:t>
            </a:r>
            <a:br>
              <a:rPr lang="en-US" sz="2800" b="1" u="sng"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September 20, 2023</a:t>
            </a:r>
          </a:p>
          <a:p>
            <a:pPr algn="ctr"/>
            <a:r>
              <a:rPr lang="en-US" sz="1600" b="1" dirty="0">
                <a:latin typeface="Times New Roman" panose="02020603050405020304" pitchFamily="18" charset="0"/>
                <a:cs typeface="Times New Roman" panose="02020603050405020304" pitchFamily="18" charset="0"/>
              </a:rPr>
              <a:t>By Tyler K. Larsen</a:t>
            </a:r>
            <a:endParaRPr lang="en-US" sz="5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11014471"/>
              </p:ext>
            </p:extLst>
          </p:nvPr>
        </p:nvGraphicFramePr>
        <p:xfrm>
          <a:off x="0" y="1593109"/>
          <a:ext cx="9140190" cy="3472180"/>
        </p:xfrm>
        <a:graphic>
          <a:graphicData uri="http://schemas.openxmlformats.org/drawingml/2006/table">
            <a:tbl>
              <a:tblPr firstRow="1" bandRow="1">
                <a:tableStyleId>{93296810-A885-4BE3-A3E7-6D5BEEA58F35}</a:tableStyleId>
              </a:tblPr>
              <a:tblGrid>
                <a:gridCol w="4570095">
                  <a:extLst>
                    <a:ext uri="{9D8B030D-6E8A-4147-A177-3AD203B41FA5}">
                      <a16:colId xmlns:a16="http://schemas.microsoft.com/office/drawing/2014/main" val="20000"/>
                    </a:ext>
                  </a:extLst>
                </a:gridCol>
                <a:gridCol w="4570095">
                  <a:extLst>
                    <a:ext uri="{9D8B030D-6E8A-4147-A177-3AD203B41FA5}">
                      <a16:colId xmlns:a16="http://schemas.microsoft.com/office/drawing/2014/main" val="20001"/>
                    </a:ext>
                  </a:extLst>
                </a:gridCol>
              </a:tblGrid>
              <a:tr h="228600">
                <a:tc>
                  <a:txBody>
                    <a:bodyPr/>
                    <a:lstStyle/>
                    <a:p>
                      <a:pPr algn="ctr"/>
                      <a:r>
                        <a:rPr lang="en-US" dirty="0">
                          <a:solidFill>
                            <a:schemeClr val="tx1"/>
                          </a:solidFill>
                          <a:latin typeface="+mj-lt"/>
                        </a:rPr>
                        <a:t>Deadline</a:t>
                      </a:r>
                    </a:p>
                  </a:txBody>
                  <a:tcPr>
                    <a:solidFill>
                      <a:srgbClr val="00759E"/>
                    </a:solidFill>
                  </a:tcPr>
                </a:tc>
                <a:tc>
                  <a:txBody>
                    <a:bodyPr/>
                    <a:lstStyle/>
                    <a:p>
                      <a:pPr algn="ctr"/>
                      <a:r>
                        <a:rPr lang="en-US" dirty="0">
                          <a:solidFill>
                            <a:schemeClr val="tx1"/>
                          </a:solidFill>
                          <a:latin typeface="+mj-lt"/>
                        </a:rPr>
                        <a:t>Deadline</a:t>
                      </a:r>
                      <a:r>
                        <a:rPr lang="en-US" baseline="0" dirty="0">
                          <a:solidFill>
                            <a:schemeClr val="tx1"/>
                          </a:solidFill>
                          <a:latin typeface="+mj-lt"/>
                        </a:rPr>
                        <a:t> Date</a:t>
                      </a:r>
                      <a:endParaRPr lang="en-US" dirty="0">
                        <a:solidFill>
                          <a:schemeClr val="tx1"/>
                        </a:solidFill>
                        <a:latin typeface="+mj-lt"/>
                      </a:endParaRPr>
                    </a:p>
                  </a:txBody>
                  <a:tcPr>
                    <a:solidFill>
                      <a:srgbClr val="00759E"/>
                    </a:solidFill>
                  </a:tcPr>
                </a:tc>
                <a:extLst>
                  <a:ext uri="{0D108BD9-81ED-4DB2-BD59-A6C34878D82A}">
                    <a16:rowId xmlns:a16="http://schemas.microsoft.com/office/drawing/2014/main" val="10000"/>
                  </a:ext>
                </a:extLst>
              </a:tr>
              <a:tr h="370840">
                <a:tc>
                  <a:txBody>
                    <a:bodyPr/>
                    <a:lstStyle/>
                    <a:p>
                      <a:pPr algn="just"/>
                      <a:r>
                        <a:rPr lang="en-US" dirty="0">
                          <a:solidFill>
                            <a:schemeClr val="tx1"/>
                          </a:solidFill>
                          <a:latin typeface="+mj-lt"/>
                        </a:rPr>
                        <a:t>Deadline for Filing of Bills and Joint</a:t>
                      </a:r>
                      <a:r>
                        <a:rPr lang="en-US" baseline="0" dirty="0">
                          <a:solidFill>
                            <a:schemeClr val="tx1"/>
                          </a:solidFill>
                          <a:latin typeface="+mj-lt"/>
                        </a:rPr>
                        <a:t> Resolutions</a:t>
                      </a:r>
                      <a:endParaRPr lang="en-US" dirty="0">
                        <a:solidFill>
                          <a:schemeClr val="tx1"/>
                        </a:solidFill>
                        <a:latin typeface="+mj-lt"/>
                      </a:endParaRPr>
                    </a:p>
                  </a:txBody>
                  <a:tcPr anchor="b">
                    <a:solidFill>
                      <a:srgbClr val="00759E"/>
                    </a:solidFill>
                  </a:tcPr>
                </a:tc>
                <a:tc>
                  <a:txBody>
                    <a:bodyPr/>
                    <a:lstStyle/>
                    <a:p>
                      <a:r>
                        <a:rPr lang="en-US" dirty="0">
                          <a:solidFill>
                            <a:schemeClr val="tx1"/>
                          </a:solidFill>
                          <a:latin typeface="+mj-lt"/>
                        </a:rPr>
                        <a:t>January</a:t>
                      </a:r>
                      <a:r>
                        <a:rPr lang="en-US" baseline="0" dirty="0">
                          <a:solidFill>
                            <a:schemeClr val="tx1"/>
                          </a:solidFill>
                          <a:latin typeface="+mj-lt"/>
                        </a:rPr>
                        <a:t> 17, 2023 at 4pm</a:t>
                      </a:r>
                      <a:endParaRPr lang="en-US" dirty="0">
                        <a:solidFill>
                          <a:schemeClr val="tx1"/>
                        </a:solidFill>
                        <a:latin typeface="+mj-lt"/>
                      </a:endParaRPr>
                    </a:p>
                  </a:txBody>
                  <a:tcPr anchor="b">
                    <a:solidFill>
                      <a:srgbClr val="00759E"/>
                    </a:solidFill>
                  </a:tcPr>
                </a:tc>
                <a:extLst>
                  <a:ext uri="{0D108BD9-81ED-4DB2-BD59-A6C34878D82A}">
                    <a16:rowId xmlns:a16="http://schemas.microsoft.com/office/drawing/2014/main" val="10001"/>
                  </a:ext>
                </a:extLst>
              </a:tr>
              <a:tr h="266700">
                <a:tc>
                  <a:txBody>
                    <a:bodyPr/>
                    <a:lstStyle/>
                    <a:p>
                      <a:r>
                        <a:rPr lang="en-US" sz="1350" kern="1200" dirty="0">
                          <a:solidFill>
                            <a:schemeClr val="tx1"/>
                          </a:solidFill>
                          <a:latin typeface="+mj-lt"/>
                          <a:ea typeface="+mn-ea"/>
                          <a:cs typeface="+mn-cs"/>
                        </a:rPr>
                        <a:t>First Day</a:t>
                      </a:r>
                      <a:r>
                        <a:rPr lang="en-US" sz="1350" kern="1200" baseline="0" dirty="0">
                          <a:solidFill>
                            <a:schemeClr val="tx1"/>
                          </a:solidFill>
                          <a:latin typeface="+mj-lt"/>
                          <a:ea typeface="+mn-ea"/>
                          <a:cs typeface="+mn-cs"/>
                        </a:rPr>
                        <a:t> of the First Regular Session of the 59</a:t>
                      </a:r>
                      <a:r>
                        <a:rPr lang="en-US" sz="1350" kern="1200" baseline="30000" dirty="0">
                          <a:solidFill>
                            <a:schemeClr val="tx1"/>
                          </a:solidFill>
                          <a:latin typeface="+mj-lt"/>
                          <a:ea typeface="+mn-ea"/>
                          <a:cs typeface="+mn-cs"/>
                        </a:rPr>
                        <a:t>th</a:t>
                      </a:r>
                      <a:r>
                        <a:rPr lang="en-US" sz="1350" kern="1200" baseline="0" dirty="0">
                          <a:solidFill>
                            <a:schemeClr val="tx1"/>
                          </a:solidFill>
                          <a:latin typeface="+mj-lt"/>
                          <a:ea typeface="+mn-ea"/>
                          <a:cs typeface="+mn-cs"/>
                        </a:rPr>
                        <a:t> Legislature</a:t>
                      </a:r>
                      <a:endParaRPr lang="en-US" sz="1350" kern="1200" dirty="0">
                        <a:solidFill>
                          <a:schemeClr val="tx1"/>
                        </a:solidFill>
                        <a:latin typeface="+mj-lt"/>
                        <a:ea typeface="+mn-ea"/>
                        <a:cs typeface="+mn-cs"/>
                      </a:endParaRPr>
                    </a:p>
                  </a:txBody>
                  <a:tcPr anchor="b">
                    <a:solidFill>
                      <a:srgbClr val="00759E"/>
                    </a:solidFill>
                  </a:tcPr>
                </a:tc>
                <a:tc>
                  <a:txBody>
                    <a:bodyPr/>
                    <a:lstStyle/>
                    <a:p>
                      <a:r>
                        <a:rPr lang="en-US" dirty="0">
                          <a:solidFill>
                            <a:schemeClr val="tx1"/>
                          </a:solidFill>
                          <a:latin typeface="+mj-lt"/>
                        </a:rPr>
                        <a:t>Monday, February 06, 2023</a:t>
                      </a:r>
                    </a:p>
                  </a:txBody>
                  <a:tcPr>
                    <a:solidFill>
                      <a:srgbClr val="00759E"/>
                    </a:solidFill>
                  </a:tcPr>
                </a:tc>
                <a:extLst>
                  <a:ext uri="{0D108BD9-81ED-4DB2-BD59-A6C34878D82A}">
                    <a16:rowId xmlns:a16="http://schemas.microsoft.com/office/drawing/2014/main" val="10002"/>
                  </a:ext>
                </a:extLst>
              </a:tr>
              <a:tr h="274320">
                <a:tc>
                  <a:txBody>
                    <a:bodyPr/>
                    <a:lstStyle/>
                    <a:p>
                      <a:r>
                        <a:rPr lang="en-US" sz="1350" kern="1200" dirty="0">
                          <a:solidFill>
                            <a:schemeClr val="tx1"/>
                          </a:solidFill>
                          <a:latin typeface="+mj-lt"/>
                          <a:ea typeface="+mn-ea"/>
                          <a:cs typeface="+mn-cs"/>
                        </a:rPr>
                        <a:t>Deadline for HBs/HJRs out of Subcommittee</a:t>
                      </a:r>
                    </a:p>
                  </a:txBody>
                  <a:tcPr anchor="b">
                    <a:solidFill>
                      <a:srgbClr val="00759E"/>
                    </a:solidFill>
                  </a:tcPr>
                </a:tc>
                <a:tc>
                  <a:txBody>
                    <a:bodyPr/>
                    <a:lstStyle/>
                    <a:p>
                      <a:r>
                        <a:rPr lang="en-US" dirty="0">
                          <a:solidFill>
                            <a:schemeClr val="tx1"/>
                          </a:solidFill>
                          <a:latin typeface="+mj-lt"/>
                        </a:rPr>
                        <a:t>Monday, February 27, 2023</a:t>
                      </a:r>
                    </a:p>
                  </a:txBody>
                  <a:tcPr>
                    <a:solidFill>
                      <a:srgbClr val="00759E"/>
                    </a:solidFill>
                  </a:tcPr>
                </a:tc>
                <a:extLst>
                  <a:ext uri="{0D108BD9-81ED-4DB2-BD59-A6C34878D82A}">
                    <a16:rowId xmlns:a16="http://schemas.microsoft.com/office/drawing/2014/main" val="10003"/>
                  </a:ext>
                </a:extLst>
              </a:tr>
              <a:tr h="281940">
                <a:tc>
                  <a:txBody>
                    <a:bodyPr/>
                    <a:lstStyle/>
                    <a:p>
                      <a:r>
                        <a:rPr lang="en-US" sz="1350" kern="1200" dirty="0">
                          <a:solidFill>
                            <a:schemeClr val="tx1"/>
                          </a:solidFill>
                          <a:latin typeface="+mj-lt"/>
                          <a:ea typeface="+mn-ea"/>
                          <a:cs typeface="+mn-cs"/>
                        </a:rPr>
                        <a:t>Deadline for HBs/HJRs</a:t>
                      </a:r>
                      <a:r>
                        <a:rPr lang="en-US" sz="1350" kern="1200" baseline="0" dirty="0">
                          <a:solidFill>
                            <a:schemeClr val="tx1"/>
                          </a:solidFill>
                          <a:latin typeface="+mj-lt"/>
                          <a:ea typeface="+mn-ea"/>
                          <a:cs typeface="+mn-cs"/>
                        </a:rPr>
                        <a:t> out of Standing Committee</a:t>
                      </a:r>
                      <a:endParaRPr lang="en-US" sz="1350" kern="1200" dirty="0">
                        <a:solidFill>
                          <a:schemeClr val="tx1"/>
                        </a:solidFill>
                        <a:latin typeface="+mj-lt"/>
                        <a:ea typeface="+mn-ea"/>
                        <a:cs typeface="+mn-cs"/>
                      </a:endParaRPr>
                    </a:p>
                  </a:txBody>
                  <a:tcPr anchor="b">
                    <a:solidFill>
                      <a:srgbClr val="00759E"/>
                    </a:solidFill>
                  </a:tcPr>
                </a:tc>
                <a:tc>
                  <a:txBody>
                    <a:bodyPr/>
                    <a:lstStyle/>
                    <a:p>
                      <a:r>
                        <a:rPr lang="en-US" dirty="0">
                          <a:solidFill>
                            <a:schemeClr val="tx1"/>
                          </a:solidFill>
                          <a:latin typeface="+mj-lt"/>
                        </a:rPr>
                        <a:t>Thursday, March 02, 2023</a:t>
                      </a:r>
                    </a:p>
                  </a:txBody>
                  <a:tcPr>
                    <a:solidFill>
                      <a:srgbClr val="00759E"/>
                    </a:solidFill>
                  </a:tcPr>
                </a:tc>
                <a:extLst>
                  <a:ext uri="{0D108BD9-81ED-4DB2-BD59-A6C34878D82A}">
                    <a16:rowId xmlns:a16="http://schemas.microsoft.com/office/drawing/2014/main" val="10004"/>
                  </a:ext>
                </a:extLst>
              </a:tr>
              <a:tr h="289560">
                <a:tc>
                  <a:txBody>
                    <a:bodyPr/>
                    <a:lstStyle/>
                    <a:p>
                      <a:pPr algn="just"/>
                      <a:r>
                        <a:rPr lang="en-US" sz="1350" kern="1200" dirty="0">
                          <a:solidFill>
                            <a:schemeClr val="tx1"/>
                          </a:solidFill>
                          <a:latin typeface="+mj-lt"/>
                          <a:ea typeface="+mn-ea"/>
                          <a:cs typeface="+mn-cs"/>
                        </a:rPr>
                        <a:t>Deadline for Third Reading of Bills and Joint Resolutions in Chamber of Origin</a:t>
                      </a:r>
                    </a:p>
                  </a:txBody>
                  <a:tcPr anchor="b">
                    <a:solidFill>
                      <a:srgbClr val="00759E"/>
                    </a:solidFill>
                  </a:tcPr>
                </a:tc>
                <a:tc>
                  <a:txBody>
                    <a:bodyPr/>
                    <a:lstStyle/>
                    <a:p>
                      <a:r>
                        <a:rPr lang="en-US" dirty="0">
                          <a:solidFill>
                            <a:schemeClr val="tx1"/>
                          </a:solidFill>
                          <a:latin typeface="+mj-lt"/>
                        </a:rPr>
                        <a:t>Monday, April 03, 2023</a:t>
                      </a:r>
                    </a:p>
                  </a:txBody>
                  <a:tcPr anchor="b">
                    <a:solidFill>
                      <a:srgbClr val="00759E"/>
                    </a:solidFill>
                  </a:tcPr>
                </a:tc>
                <a:extLst>
                  <a:ext uri="{0D108BD9-81ED-4DB2-BD59-A6C34878D82A}">
                    <a16:rowId xmlns:a16="http://schemas.microsoft.com/office/drawing/2014/main" val="10005"/>
                  </a:ext>
                </a:extLst>
              </a:tr>
              <a:tr h="297180">
                <a:tc>
                  <a:txBody>
                    <a:bodyPr/>
                    <a:lstStyle/>
                    <a:p>
                      <a:r>
                        <a:rPr lang="en-US" dirty="0">
                          <a:solidFill>
                            <a:schemeClr val="tx1"/>
                          </a:solidFill>
                          <a:latin typeface="+mj-lt"/>
                        </a:rPr>
                        <a:t>Deadline</a:t>
                      </a:r>
                      <a:r>
                        <a:rPr lang="en-US" baseline="0" dirty="0">
                          <a:solidFill>
                            <a:schemeClr val="tx1"/>
                          </a:solidFill>
                          <a:latin typeface="+mj-lt"/>
                        </a:rPr>
                        <a:t> for SBs/SJRs out of Subcommittee</a:t>
                      </a:r>
                      <a:endParaRPr lang="en-US" dirty="0">
                        <a:solidFill>
                          <a:schemeClr val="tx1"/>
                        </a:solidFill>
                        <a:latin typeface="+mj-lt"/>
                      </a:endParaRPr>
                    </a:p>
                  </a:txBody>
                  <a:tcPr anchor="b">
                    <a:solidFill>
                      <a:srgbClr val="00759E"/>
                    </a:solidFill>
                  </a:tcPr>
                </a:tc>
                <a:tc>
                  <a:txBody>
                    <a:bodyPr/>
                    <a:lstStyle/>
                    <a:p>
                      <a:r>
                        <a:rPr lang="en-US" dirty="0">
                          <a:solidFill>
                            <a:schemeClr val="tx1"/>
                          </a:solidFill>
                          <a:latin typeface="+mj-lt"/>
                        </a:rPr>
                        <a:t>Friday, April 07, 2023</a:t>
                      </a:r>
                    </a:p>
                  </a:txBody>
                  <a:tcPr>
                    <a:solidFill>
                      <a:srgbClr val="00759E"/>
                    </a:solidFill>
                  </a:tcPr>
                </a:tc>
                <a:extLst>
                  <a:ext uri="{0D108BD9-81ED-4DB2-BD59-A6C34878D82A}">
                    <a16:rowId xmlns:a16="http://schemas.microsoft.com/office/drawing/2014/main" val="10006"/>
                  </a:ext>
                </a:extLst>
              </a:tr>
              <a:tr h="304800">
                <a:tc>
                  <a:txBody>
                    <a:bodyPr/>
                    <a:lstStyle/>
                    <a:p>
                      <a:r>
                        <a:rPr lang="en-US" dirty="0">
                          <a:solidFill>
                            <a:schemeClr val="tx1"/>
                          </a:solidFill>
                          <a:latin typeface="+mj-lt"/>
                        </a:rPr>
                        <a:t>Deadline</a:t>
                      </a:r>
                      <a:r>
                        <a:rPr lang="en-US" baseline="0" dirty="0">
                          <a:solidFill>
                            <a:schemeClr val="tx1"/>
                          </a:solidFill>
                          <a:latin typeface="+mj-lt"/>
                        </a:rPr>
                        <a:t> for SBs/SJRs out of Standing Committee (exception for SBs/SJRs in full A&amp;B Committee</a:t>
                      </a:r>
                      <a:endParaRPr lang="en-US" dirty="0">
                        <a:solidFill>
                          <a:schemeClr val="tx1"/>
                        </a:solidFill>
                        <a:latin typeface="+mj-lt"/>
                      </a:endParaRPr>
                    </a:p>
                  </a:txBody>
                  <a:tcPr anchor="b">
                    <a:solidFill>
                      <a:srgbClr val="00759E"/>
                    </a:solidFill>
                  </a:tcPr>
                </a:tc>
                <a:tc>
                  <a:txBody>
                    <a:bodyPr/>
                    <a:lstStyle/>
                    <a:p>
                      <a:r>
                        <a:rPr lang="en-US" dirty="0">
                          <a:solidFill>
                            <a:schemeClr val="tx1"/>
                          </a:solidFill>
                          <a:latin typeface="+mj-lt"/>
                        </a:rPr>
                        <a:t>Thursday,</a:t>
                      </a:r>
                      <a:r>
                        <a:rPr lang="en-US" baseline="0" dirty="0">
                          <a:solidFill>
                            <a:schemeClr val="tx1"/>
                          </a:solidFill>
                          <a:latin typeface="+mj-lt"/>
                        </a:rPr>
                        <a:t> April 17, 2023</a:t>
                      </a:r>
                      <a:endParaRPr lang="en-US" dirty="0">
                        <a:solidFill>
                          <a:schemeClr val="tx1"/>
                        </a:solidFill>
                        <a:latin typeface="+mj-lt"/>
                      </a:endParaRPr>
                    </a:p>
                  </a:txBody>
                  <a:tcPr anchor="b">
                    <a:solidFill>
                      <a:srgbClr val="00759E"/>
                    </a:solidFill>
                  </a:tcPr>
                </a:tc>
                <a:extLst>
                  <a:ext uri="{0D108BD9-81ED-4DB2-BD59-A6C34878D82A}">
                    <a16:rowId xmlns:a16="http://schemas.microsoft.com/office/drawing/2014/main" val="10007"/>
                  </a:ext>
                </a:extLst>
              </a:tr>
              <a:tr h="304800">
                <a:tc>
                  <a:txBody>
                    <a:bodyPr/>
                    <a:lstStyle/>
                    <a:p>
                      <a:r>
                        <a:rPr lang="en-US" dirty="0">
                          <a:solidFill>
                            <a:schemeClr val="tx1"/>
                          </a:solidFill>
                          <a:latin typeface="+mj-lt"/>
                        </a:rPr>
                        <a:t>Deadline</a:t>
                      </a:r>
                      <a:r>
                        <a:rPr lang="en-US" baseline="0" dirty="0">
                          <a:solidFill>
                            <a:schemeClr val="tx1"/>
                          </a:solidFill>
                          <a:latin typeface="+mj-lt"/>
                        </a:rPr>
                        <a:t> for SBs/SJRs out of full A&amp;B Committee</a:t>
                      </a:r>
                      <a:endParaRPr lang="en-US" dirty="0">
                        <a:solidFill>
                          <a:schemeClr val="tx1"/>
                        </a:solidFill>
                        <a:latin typeface="+mj-lt"/>
                      </a:endParaRPr>
                    </a:p>
                  </a:txBody>
                  <a:tcPr anchor="b">
                    <a:solidFill>
                      <a:srgbClr val="00759E"/>
                    </a:solidFill>
                  </a:tcPr>
                </a:tc>
                <a:tc>
                  <a:txBody>
                    <a:bodyPr/>
                    <a:lstStyle/>
                    <a:p>
                      <a:r>
                        <a:rPr lang="en-US" dirty="0">
                          <a:solidFill>
                            <a:schemeClr val="tx1"/>
                          </a:solidFill>
                          <a:latin typeface="+mj-lt"/>
                        </a:rPr>
                        <a:t>Friday, April 14, 2023</a:t>
                      </a:r>
                    </a:p>
                  </a:txBody>
                  <a:tcPr>
                    <a:solidFill>
                      <a:srgbClr val="00759E"/>
                    </a:solidFill>
                  </a:tcPr>
                </a:tc>
                <a:extLst>
                  <a:ext uri="{0D108BD9-81ED-4DB2-BD59-A6C34878D82A}">
                    <a16:rowId xmlns:a16="http://schemas.microsoft.com/office/drawing/2014/main" val="10008"/>
                  </a:ext>
                </a:extLst>
              </a:tr>
              <a:tr h="304800">
                <a:tc>
                  <a:txBody>
                    <a:bodyPr/>
                    <a:lstStyle/>
                    <a:p>
                      <a:pPr algn="just"/>
                      <a:r>
                        <a:rPr lang="en-US" dirty="0">
                          <a:solidFill>
                            <a:schemeClr val="tx1"/>
                          </a:solidFill>
                          <a:latin typeface="+mj-lt"/>
                        </a:rPr>
                        <a:t>Sine Die Adjournment</a:t>
                      </a:r>
                    </a:p>
                  </a:txBody>
                  <a:tcPr>
                    <a:solidFill>
                      <a:srgbClr val="00759E"/>
                    </a:solidFill>
                  </a:tcPr>
                </a:tc>
                <a:tc>
                  <a:txBody>
                    <a:bodyPr/>
                    <a:lstStyle/>
                    <a:p>
                      <a:r>
                        <a:rPr lang="en-US" dirty="0">
                          <a:solidFill>
                            <a:schemeClr val="tx1"/>
                          </a:solidFill>
                          <a:latin typeface="+mj-lt"/>
                        </a:rPr>
                        <a:t>May</a:t>
                      </a:r>
                      <a:r>
                        <a:rPr lang="en-US" baseline="0" dirty="0">
                          <a:solidFill>
                            <a:schemeClr val="tx1"/>
                          </a:solidFill>
                          <a:latin typeface="+mj-lt"/>
                        </a:rPr>
                        <a:t> 26, 2023</a:t>
                      </a:r>
                      <a:endParaRPr lang="en-US" dirty="0">
                        <a:solidFill>
                          <a:schemeClr val="tx1"/>
                        </a:solidFill>
                        <a:latin typeface="+mj-lt"/>
                      </a:endParaRPr>
                    </a:p>
                  </a:txBody>
                  <a:tcPr anchor="b">
                    <a:solidFill>
                      <a:srgbClr val="00759E"/>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034092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50</a:t>
            </a:fld>
            <a:endParaRPr lang="en-US" sz="2400" dirty="0">
              <a:solidFill>
                <a:schemeClr val="tx1"/>
              </a:solidFill>
            </a:endParaRPr>
          </a:p>
        </p:txBody>
      </p:sp>
      <p:sp>
        <p:nvSpPr>
          <p:cNvPr id="3" name="TextBox 2"/>
          <p:cNvSpPr txBox="1"/>
          <p:nvPr/>
        </p:nvSpPr>
        <p:spPr>
          <a:xfrm>
            <a:off x="0" y="0"/>
            <a:ext cx="9144000" cy="1492716"/>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COURT OF CIVIL APPEALS DECISION</a:t>
            </a:r>
            <a:r>
              <a:rPr lang="en-US" sz="2800" b="1" dirty="0">
                <a:latin typeface="Times New Roman" panose="02020603050405020304" pitchFamily="18" charset="0"/>
                <a:cs typeface="Times New Roman" panose="02020603050405020304" pitchFamily="18" charset="0"/>
              </a:rPr>
              <a:t>:</a:t>
            </a:r>
          </a:p>
          <a:p>
            <a:pPr algn="just"/>
            <a:endParaRPr lang="en-US" sz="1500" b="1" dirty="0">
              <a:latin typeface="Times New Roman" panose="02020603050405020304" pitchFamily="18" charset="0"/>
              <a:cs typeface="Times New Roman" panose="02020603050405020304" pitchFamily="18" charset="0"/>
            </a:endParaRPr>
          </a:p>
          <a:p>
            <a:pPr indent="461963"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COCA affirmed the trial court. The lender appealed and Cert was accepted.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80056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51</a:t>
            </a:fld>
            <a:endParaRPr lang="en-US" sz="2400" dirty="0">
              <a:solidFill>
                <a:schemeClr val="tx1"/>
              </a:solidFill>
            </a:endParaRPr>
          </a:p>
        </p:txBody>
      </p:sp>
      <p:sp>
        <p:nvSpPr>
          <p:cNvPr id="3" name="TextBox 2"/>
          <p:cNvSpPr txBox="1"/>
          <p:nvPr/>
        </p:nvSpPr>
        <p:spPr>
          <a:xfrm>
            <a:off x="0" y="0"/>
            <a:ext cx="9144000" cy="4955203"/>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SUPREME COURT DECISION</a:t>
            </a:r>
            <a:r>
              <a:rPr lang="en-US" sz="2800" b="1" dirty="0">
                <a:latin typeface="Times New Roman" panose="02020603050405020304" pitchFamily="18" charset="0"/>
                <a:cs typeface="Times New Roman" panose="02020603050405020304" pitchFamily="18" charset="0"/>
              </a:rPr>
              <a:t>:</a:t>
            </a:r>
          </a:p>
          <a:p>
            <a:pPr indent="461963" algn="just">
              <a:buFont typeface="Wingdings" panose="05000000000000000000" pitchFamily="2" charset="2"/>
              <a:buChar char="Ø"/>
              <a:tabLst>
                <a:tab pos="461963" algn="l"/>
              </a:tabLst>
            </a:pPr>
            <a:r>
              <a:rPr lang="en-US" sz="2400" dirty="0">
                <a:latin typeface="+mj-lt"/>
                <a:cs typeface="Times New Roman" panose="02020603050405020304" pitchFamily="18" charset="0"/>
              </a:rPr>
              <a:t> </a:t>
            </a:r>
            <a:r>
              <a:rPr lang="en-US" sz="2400" dirty="0">
                <a:latin typeface="+mj-lt"/>
              </a:rPr>
              <a:t>The Oklahoma Supreme Court vacated the COCA opinion, and reversed the trial court, remanding for more proceedings. The Supreme Court explained that a default on an installment note occurred for each installment as it was missed, but that to seek to recover the full amount of the note: there must be a contractual provision allowing acceleration of the full amount, and that notice of acceleration by the lender is required to trigger the statute of limitation under 12A O.S. Section 3-118. However, the Supreme Court explained that the acceleration occurred when the case was filed and not when the first payment was missed.  The Supreme Court further discussed the prior COCA case of </a:t>
            </a:r>
            <a:r>
              <a:rPr lang="en-US" sz="2400" u="sng" dirty="0">
                <a:latin typeface="+mj-lt"/>
              </a:rPr>
              <a:t>PNC Bank, NA v. Unknown Successor </a:t>
            </a:r>
            <a:r>
              <a:rPr lang="en-US" sz="2400" u="sng" dirty="0" err="1">
                <a:latin typeface="+mj-lt"/>
              </a:rPr>
              <a:t>Trs</a:t>
            </a:r>
            <a:r>
              <a:rPr lang="en-US" sz="2400" u="sng" dirty="0">
                <a:latin typeface="+mj-lt"/>
              </a:rPr>
              <a:t>.</a:t>
            </a:r>
            <a:r>
              <a:rPr lang="en-US" sz="2400" dirty="0">
                <a:latin typeface="+mj-lt"/>
              </a:rPr>
              <a:t>, 2002 OK CIV APP 60, relied on by the COCA.</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285059985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262326"/>
            <a:ext cx="628307" cy="489311"/>
          </a:xfrm>
        </p:spPr>
        <p:txBody>
          <a:bodyPr/>
          <a:lstStyle/>
          <a:p>
            <a:fld id="{BD748136-E17F-46CC-AEF4-3B0DFFFD9388}" type="slidenum">
              <a:rPr lang="en-US" sz="2400" smtClean="0">
                <a:solidFill>
                  <a:schemeClr val="tx1"/>
                </a:solidFill>
              </a:rPr>
              <a:pPr/>
              <a:t>52</a:t>
            </a:fld>
            <a:endParaRPr lang="en-US" sz="2400" dirty="0">
              <a:solidFill>
                <a:schemeClr val="tx1"/>
              </a:solidFill>
            </a:endParaRPr>
          </a:p>
        </p:txBody>
      </p:sp>
      <p:sp>
        <p:nvSpPr>
          <p:cNvPr id="3" name="TextBox 2"/>
          <p:cNvSpPr txBox="1"/>
          <p:nvPr/>
        </p:nvSpPr>
        <p:spPr>
          <a:xfrm>
            <a:off x="0" y="0"/>
            <a:ext cx="9144000" cy="4585871"/>
          </a:xfrm>
          <a:prstGeom prst="rect">
            <a:avLst/>
          </a:prstGeom>
          <a:noFill/>
        </p:spPr>
        <p:txBody>
          <a:bodyPr wrap="square" rtlCol="0" anchor="t">
            <a:spAutoFit/>
          </a:bodyPr>
          <a:lstStyle/>
          <a:p>
            <a:pPr algn="just"/>
            <a:r>
              <a:rPr lang="en-US" sz="2800" b="1" u="sng" dirty="0">
                <a:latin typeface="Times New Roman" panose="02020603050405020304" pitchFamily="18" charset="0"/>
                <a:cs typeface="Times New Roman" panose="02020603050405020304" pitchFamily="18" charset="0"/>
              </a:rPr>
              <a:t>Cont’d…SUPREME COURT DECISION</a:t>
            </a:r>
            <a:r>
              <a:rPr lang="en-US" sz="2800" b="1" dirty="0">
                <a:latin typeface="Times New Roman" panose="02020603050405020304" pitchFamily="18" charset="0"/>
                <a:cs typeface="Times New Roman" panose="02020603050405020304" pitchFamily="18" charset="0"/>
              </a:rPr>
              <a:t>:</a:t>
            </a:r>
          </a:p>
          <a:p>
            <a:pPr lvl="0" indent="461963" algn="just">
              <a:buFont typeface="Wingdings" panose="05000000000000000000" pitchFamily="2" charset="2"/>
              <a:buChar char="Ø"/>
            </a:pPr>
            <a:r>
              <a:rPr lang="en-US" sz="2400" dirty="0">
                <a:latin typeface="+mj-lt"/>
              </a:rPr>
              <a:t>The Supreme Court disagreed with the </a:t>
            </a:r>
            <a:r>
              <a:rPr lang="en-US" sz="2400" u="sng" dirty="0">
                <a:latin typeface="+mj-lt"/>
              </a:rPr>
              <a:t>PNC</a:t>
            </a:r>
            <a:r>
              <a:rPr lang="en-US" sz="2400" dirty="0">
                <a:latin typeface="+mj-lt"/>
              </a:rPr>
              <a:t> case on two relevant points, and decided it was not persuaded on those points. The Supreme Court disagreed with </a:t>
            </a:r>
            <a:r>
              <a:rPr lang="en-US" sz="2400" u="sng" dirty="0">
                <a:latin typeface="+mj-lt"/>
              </a:rPr>
              <a:t>PNC</a:t>
            </a:r>
            <a:r>
              <a:rPr lang="en-US" sz="2400" dirty="0">
                <a:latin typeface="+mj-lt"/>
              </a:rPr>
              <a:t> and instead held, in regard to decelerating, (1) there does not need to be a contractual agreement to allow deceleration, and (2) the creditor does not have to give the debtor notice of deceleration. The Supreme Court overruled those two parts of the </a:t>
            </a:r>
            <a:r>
              <a:rPr lang="en-US" sz="2400" u="sng" dirty="0">
                <a:latin typeface="+mj-lt"/>
              </a:rPr>
              <a:t>PNC</a:t>
            </a:r>
            <a:r>
              <a:rPr lang="en-US" sz="2400" dirty="0">
                <a:latin typeface="+mj-lt"/>
              </a:rPr>
              <a:t> decision. The Supreme Court did agree with the </a:t>
            </a:r>
            <a:r>
              <a:rPr lang="en-US" sz="2400" u="sng" dirty="0">
                <a:latin typeface="+mj-lt"/>
              </a:rPr>
              <a:t>PNC</a:t>
            </a:r>
            <a:r>
              <a:rPr lang="en-US" sz="2400" dirty="0">
                <a:latin typeface="+mj-lt"/>
              </a:rPr>
              <a:t> court that the lender must take an affirmative action to decelerate the note, but the Supreme Court said that the voluntary dismissal satisfies that requirement. The rulings below were reversed, allowing the lender to proceed in the foreclosure.</a:t>
            </a:r>
          </a:p>
        </p:txBody>
      </p:sp>
    </p:spTree>
    <p:extLst>
      <p:ext uri="{BB962C8B-B14F-4D97-AF65-F5344CB8AC3E}">
        <p14:creationId xmlns:p14="http://schemas.microsoft.com/office/powerpoint/2010/main" val="256375940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2133600"/>
          </a:xfrm>
        </p:spPr>
        <p:txBody>
          <a:bodyPr>
            <a:noAutofit/>
          </a:bodyPr>
          <a:lstStyle/>
          <a:p>
            <a:pPr algn="ctr">
              <a:buNone/>
            </a:pPr>
            <a:r>
              <a:rPr lang="en-US" sz="3200" b="1" u="sng" dirty="0">
                <a:solidFill>
                  <a:schemeClr val="tx1"/>
                </a:solidFill>
                <a:latin typeface="Times New Roman" panose="02020603050405020304" pitchFamily="18" charset="0"/>
                <a:cs typeface="Times New Roman" panose="02020603050405020304" pitchFamily="18" charset="0"/>
              </a:rPr>
              <a:t>OKLAHOMA COURT OF CIVIL APPEALS:</a:t>
            </a:r>
          </a:p>
          <a:p>
            <a:pPr algn="ctr">
              <a:buNone/>
            </a:pPr>
            <a:r>
              <a:rPr lang="en-US" sz="3200" b="1" u="sng" dirty="0">
                <a:solidFill>
                  <a:schemeClr val="tx1"/>
                </a:solidFill>
                <a:latin typeface="Times New Roman" panose="02020603050405020304" pitchFamily="18" charset="0"/>
                <a:cs typeface="Times New Roman" panose="02020603050405020304" pitchFamily="18" charset="0"/>
              </a:rPr>
              <a:t>JULY 1, 2022 – JUNE 30, 2023</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458200" y="6317716"/>
            <a:ext cx="628307" cy="504825"/>
          </a:xfrm>
        </p:spPr>
        <p:txBody>
          <a:bodyPr/>
          <a:lstStyle/>
          <a:p>
            <a:fld id="{06EE7040-C060-4B36-A38B-56CE334822A0}" type="slidenum">
              <a:rPr lang="en-US" sz="2400" smtClean="0">
                <a:solidFill>
                  <a:schemeClr val="tx1"/>
                </a:solidFill>
              </a:rPr>
              <a:pPr/>
              <a:t>53</a:t>
            </a:fld>
            <a:endParaRPr lang="en-US" sz="2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325260"/>
            <a:ext cx="642871" cy="508597"/>
          </a:xfrm>
        </p:spPr>
        <p:txBody>
          <a:bodyPr/>
          <a:lstStyle/>
          <a:p>
            <a:fld id="{A08718F1-0D57-4B5C-8FC5-010E87DB488D}" type="slidenum">
              <a:rPr lang="en-US" sz="2400" smtClean="0">
                <a:solidFill>
                  <a:schemeClr val="tx1"/>
                </a:solidFill>
              </a:rPr>
              <a:pPr/>
              <a:t>54</a:t>
            </a:fld>
            <a:endParaRPr lang="en-US" sz="2400" dirty="0">
              <a:solidFill>
                <a:schemeClr val="tx1"/>
              </a:solidFill>
            </a:endParaRPr>
          </a:p>
        </p:txBody>
      </p:sp>
      <p:sp>
        <p:nvSpPr>
          <p:cNvPr id="9" name="Rectangle 8"/>
          <p:cNvSpPr/>
          <p:nvPr/>
        </p:nvSpPr>
        <p:spPr>
          <a:xfrm>
            <a:off x="0" y="-34290"/>
            <a:ext cx="9144000" cy="923330"/>
          </a:xfrm>
          <a:prstGeom prst="rect">
            <a:avLst/>
          </a:prstGeom>
        </p:spPr>
        <p:txBody>
          <a:bodyPr wrap="square">
            <a:spAutoFit/>
          </a:bodyPr>
          <a:lstStyle/>
          <a:p>
            <a:pPr lvl="0" algn="ctr"/>
            <a:r>
              <a:rPr lang="en-US"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b="1" u="sng" dirty="0">
                <a:latin typeface="Times New Roman" panose="02020603050405020304" pitchFamily="18" charset="0"/>
                <a:cs typeface="Times New Roman" panose="02020603050405020304" pitchFamily="18" charset="0"/>
              </a:rPr>
              <a:t>OKLAHOMA COURT OF CIVIL APPEALS CASES</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(JULY 1, 2022 - JUNE 30, 2023)</a:t>
            </a:r>
          </a:p>
          <a:p>
            <a:pPr algn="ctr"/>
            <a:r>
              <a:rPr lang="en-US" b="1" u="sng" dirty="0">
                <a:latin typeface="Times New Roman" panose="02020603050405020304" pitchFamily="18" charset="0"/>
                <a:cs typeface="Times New Roman" panose="02020603050405020304" pitchFamily="18" charset="0"/>
              </a:rPr>
              <a:t>LIST OF CASES</a:t>
            </a:r>
            <a:endParaRPr lang="en-US"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60844894"/>
              </p:ext>
            </p:extLst>
          </p:nvPr>
        </p:nvGraphicFramePr>
        <p:xfrm>
          <a:off x="0" y="889040"/>
          <a:ext cx="9143997" cy="2063676"/>
        </p:xfrm>
        <a:graphic>
          <a:graphicData uri="http://schemas.openxmlformats.org/drawingml/2006/table">
            <a:tbl>
              <a:tblPr firstRow="1" firstCol="1" bandRow="1">
                <a:tableStyleId>{D7AC3CCA-C797-4891-BE02-D94E43425B78}</a:tableStyleId>
              </a:tblPr>
              <a:tblGrid>
                <a:gridCol w="7619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1">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gridCol w="1534980">
                  <a:extLst>
                    <a:ext uri="{9D8B030D-6E8A-4147-A177-3AD203B41FA5}">
                      <a16:colId xmlns:a16="http://schemas.microsoft.com/office/drawing/2014/main" val="20004"/>
                    </a:ext>
                  </a:extLst>
                </a:gridCol>
                <a:gridCol w="1284418">
                  <a:extLst>
                    <a:ext uri="{9D8B030D-6E8A-4147-A177-3AD203B41FA5}">
                      <a16:colId xmlns:a16="http://schemas.microsoft.com/office/drawing/2014/main" val="20005"/>
                    </a:ext>
                  </a:extLst>
                </a:gridCol>
              </a:tblGrid>
              <a:tr h="269838">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NO.</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grid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TOPIC</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hMerge="1">
                  <a:txBody>
                    <a:bodyPr/>
                    <a:lstStyle/>
                    <a:p>
                      <a:endParaRPr lang="en-US"/>
                    </a:p>
                  </a:txBody>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CASE</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OKLAHOMA CITATION</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DECIDED</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0"/>
                  </a:ext>
                </a:extLst>
              </a:tr>
              <a:tr h="269838">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MANDATE</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1"/>
                  </a:ext>
                </a:extLst>
              </a:tr>
              <a:tr h="269838">
                <a:tc>
                  <a:txBody>
                    <a:bodyPr/>
                    <a:lstStyle/>
                    <a:p>
                      <a:pPr marL="0" marR="0" algn="ctr">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 </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GENERAL</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mn-ea"/>
                          <a:cs typeface="Times New Roman" panose="02020603050405020304" pitchFamily="18" charset="0"/>
                        </a:rPr>
                        <a:t>BRIEF</a:t>
                      </a:r>
                      <a:r>
                        <a:rPr lang="en-US" sz="1600" b="1" baseline="0" dirty="0">
                          <a:solidFill>
                            <a:schemeClr val="tx1"/>
                          </a:solidFill>
                          <a:effectLst/>
                          <a:latin typeface="Times New Roman" panose="02020603050405020304" pitchFamily="18" charset="0"/>
                          <a:ea typeface="+mn-ea"/>
                          <a:cs typeface="Times New Roman" panose="02020603050405020304" pitchFamily="18" charset="0"/>
                        </a:rPr>
                        <a:t> HOLDING</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gridSpan="3">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69838">
                <a:tc gridSpan="6">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B.  </a:t>
                      </a:r>
                      <a:r>
                        <a:rPr lang="en-US" sz="1800" b="1" u="sng" dirty="0">
                          <a:solidFill>
                            <a:schemeClr val="tx1"/>
                          </a:solidFill>
                          <a:effectLst/>
                          <a:latin typeface="Times New Roman" panose="02020603050405020304" pitchFamily="18" charset="0"/>
                          <a:cs typeface="Times New Roman" panose="02020603050405020304" pitchFamily="18" charset="0"/>
                        </a:rPr>
                        <a:t>OKLAHOMA COURT OF CIVIL APPEALS</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84844">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120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Mortgage Foreclosure</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lvl="0" indent="0" algn="ctr" defTabSz="685800" rtl="0" eaLnBrk="1" fontAlgn="auto" latinLnBrk="0" hangingPunct="1">
                        <a:lnSpc>
                          <a:spcPct val="100000"/>
                        </a:lnSpc>
                        <a:spcBef>
                          <a:spcPts val="1200"/>
                        </a:spcBef>
                        <a:spcAft>
                          <a:spcPts val="0"/>
                        </a:spcAft>
                        <a:buClrTx/>
                        <a:buSzTx/>
                        <a:buFontTx/>
                        <a:buNone/>
                        <a:tabLst/>
                        <a:defRPr/>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Junior Lender Can Assert</a:t>
                      </a:r>
                      <a:r>
                        <a:rPr lang="en-US" sz="1600" b="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Claim To Foreclosure Sale Proceeds</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Rushmore</a:t>
                      </a:r>
                      <a:r>
                        <a:rPr lang="en-US" sz="1600" b="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Loan Management Services v. Solorio</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OK CIV APP 33</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6/25/21</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4"/>
                  </a:ext>
                </a:extLst>
              </a:tr>
              <a:tr h="3048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9/16/21</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0791052"/>
              </p:ext>
            </p:extLst>
          </p:nvPr>
        </p:nvGraphicFramePr>
        <p:xfrm>
          <a:off x="-15011" y="2935781"/>
          <a:ext cx="9143997" cy="1219200"/>
        </p:xfrm>
        <a:graphic>
          <a:graphicData uri="http://schemas.openxmlformats.org/drawingml/2006/table">
            <a:tbl>
              <a:tblPr firstRow="1" firstCol="1" bandRow="1">
                <a:tableStyleId>{D7AC3CCA-C797-4891-BE02-D94E43425B78}</a:tableStyleId>
              </a:tblPr>
              <a:tblGrid>
                <a:gridCol w="7619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1">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gridCol w="1534980">
                  <a:extLst>
                    <a:ext uri="{9D8B030D-6E8A-4147-A177-3AD203B41FA5}">
                      <a16:colId xmlns:a16="http://schemas.microsoft.com/office/drawing/2014/main" val="20004"/>
                    </a:ext>
                  </a:extLst>
                </a:gridCol>
                <a:gridCol w="1284418">
                  <a:extLst>
                    <a:ext uri="{9D8B030D-6E8A-4147-A177-3AD203B41FA5}">
                      <a16:colId xmlns:a16="http://schemas.microsoft.com/office/drawing/2014/main" val="20005"/>
                    </a:ext>
                  </a:extLst>
                </a:gridCol>
              </a:tblGrid>
              <a:tr h="613444">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Restrictive Covenants</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Temporary Injunction Was Justified to Halt Construction</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Crystal Bay Estates Homeowners Association v. Cox</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OK CIV APP 38</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3/25/22</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0"/>
                  </a:ext>
                </a:extLst>
              </a:tr>
              <a:tr h="304800">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11/9/22</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84477258"/>
              </p:ext>
            </p:extLst>
          </p:nvPr>
        </p:nvGraphicFramePr>
        <p:xfrm>
          <a:off x="-8975" y="4154981"/>
          <a:ext cx="9143997" cy="975360"/>
        </p:xfrm>
        <a:graphic>
          <a:graphicData uri="http://schemas.openxmlformats.org/drawingml/2006/table">
            <a:tbl>
              <a:tblPr firstRow="1" firstCol="1" bandRow="1">
                <a:tableStyleId>{D7AC3CCA-C797-4891-BE02-D94E43425B78}</a:tableStyleId>
              </a:tblPr>
              <a:tblGrid>
                <a:gridCol w="7619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1">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gridCol w="1534980">
                  <a:extLst>
                    <a:ext uri="{9D8B030D-6E8A-4147-A177-3AD203B41FA5}">
                      <a16:colId xmlns:a16="http://schemas.microsoft.com/office/drawing/2014/main" val="20004"/>
                    </a:ext>
                  </a:extLst>
                </a:gridCol>
                <a:gridCol w="1284418">
                  <a:extLst>
                    <a:ext uri="{9D8B030D-6E8A-4147-A177-3AD203B41FA5}">
                      <a16:colId xmlns:a16="http://schemas.microsoft.com/office/drawing/2014/main" val="20005"/>
                    </a:ext>
                  </a:extLst>
                </a:gridCol>
              </a:tblGrid>
              <a:tr h="417019">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Default Judgment</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 Motion for Default Judgment</a:t>
                      </a:r>
                      <a:r>
                        <a:rPr lang="en-US" sz="1600" b="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Required If Case Is at Issue &amp; Trial Announced</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Traitz</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Traitz</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OK CIV APP 1</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12/7/22</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0"/>
                  </a:ext>
                </a:extLst>
              </a:tr>
              <a:tr h="301472">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1/5/23</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983607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325260"/>
            <a:ext cx="642871" cy="508597"/>
          </a:xfrm>
        </p:spPr>
        <p:txBody>
          <a:bodyPr/>
          <a:lstStyle/>
          <a:p>
            <a:fld id="{A08718F1-0D57-4B5C-8FC5-010E87DB488D}" type="slidenum">
              <a:rPr lang="en-US" sz="2400" smtClean="0">
                <a:solidFill>
                  <a:schemeClr val="tx1"/>
                </a:solidFill>
              </a:rPr>
              <a:pPr/>
              <a:t>55</a:t>
            </a:fld>
            <a:endParaRPr lang="en-US" sz="2400" dirty="0">
              <a:solidFill>
                <a:schemeClr val="tx1"/>
              </a:solidFill>
            </a:endParaRPr>
          </a:p>
        </p:txBody>
      </p:sp>
      <p:sp>
        <p:nvSpPr>
          <p:cNvPr id="9" name="Rectangle 8"/>
          <p:cNvSpPr/>
          <p:nvPr/>
        </p:nvSpPr>
        <p:spPr>
          <a:xfrm>
            <a:off x="0" y="-34290"/>
            <a:ext cx="9144000" cy="923330"/>
          </a:xfrm>
          <a:prstGeom prst="rect">
            <a:avLst/>
          </a:prstGeom>
        </p:spPr>
        <p:txBody>
          <a:bodyPr wrap="square">
            <a:spAutoFit/>
          </a:bodyPr>
          <a:lstStyle/>
          <a:p>
            <a:pPr lvl="0" algn="ctr"/>
            <a:r>
              <a:rPr lang="en-US"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b="1" u="sng" dirty="0">
                <a:latin typeface="Times New Roman" panose="02020603050405020304" pitchFamily="18" charset="0"/>
                <a:cs typeface="Times New Roman" panose="02020603050405020304" pitchFamily="18" charset="0"/>
              </a:rPr>
              <a:t>OKLAHOMA COURT OF CIVIL APPEALS CASES</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(JULY 1, 2022 - JUNE 30, 2023)</a:t>
            </a:r>
          </a:p>
          <a:p>
            <a:pPr algn="ctr"/>
            <a:r>
              <a:rPr lang="en-US" b="1" u="sng" dirty="0">
                <a:latin typeface="Times New Roman" panose="02020603050405020304" pitchFamily="18" charset="0"/>
                <a:cs typeface="Times New Roman" panose="02020603050405020304" pitchFamily="18" charset="0"/>
              </a:rPr>
              <a:t>LIST OF CASES</a:t>
            </a:r>
            <a:endParaRPr lang="en-US"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9804066"/>
              </p:ext>
            </p:extLst>
          </p:nvPr>
        </p:nvGraphicFramePr>
        <p:xfrm>
          <a:off x="0" y="889040"/>
          <a:ext cx="9143997" cy="2063676"/>
        </p:xfrm>
        <a:graphic>
          <a:graphicData uri="http://schemas.openxmlformats.org/drawingml/2006/table">
            <a:tbl>
              <a:tblPr firstRow="1" firstCol="1" bandRow="1">
                <a:tableStyleId>{D7AC3CCA-C797-4891-BE02-D94E43425B78}</a:tableStyleId>
              </a:tblPr>
              <a:tblGrid>
                <a:gridCol w="7619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1">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gridCol w="1534980">
                  <a:extLst>
                    <a:ext uri="{9D8B030D-6E8A-4147-A177-3AD203B41FA5}">
                      <a16:colId xmlns:a16="http://schemas.microsoft.com/office/drawing/2014/main" val="20004"/>
                    </a:ext>
                  </a:extLst>
                </a:gridCol>
                <a:gridCol w="1284418">
                  <a:extLst>
                    <a:ext uri="{9D8B030D-6E8A-4147-A177-3AD203B41FA5}">
                      <a16:colId xmlns:a16="http://schemas.microsoft.com/office/drawing/2014/main" val="20005"/>
                    </a:ext>
                  </a:extLst>
                </a:gridCol>
              </a:tblGrid>
              <a:tr h="269838">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NO.</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grid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TOPIC</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hMerge="1">
                  <a:txBody>
                    <a:bodyPr/>
                    <a:lstStyle/>
                    <a:p>
                      <a:endParaRPr lang="en-US"/>
                    </a:p>
                  </a:txBody>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CASE</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OKLAHOMA CITATION</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DECIDED</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0"/>
                  </a:ext>
                </a:extLst>
              </a:tr>
              <a:tr h="269838">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MANDATE</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1"/>
                  </a:ext>
                </a:extLst>
              </a:tr>
              <a:tr h="269838">
                <a:tc>
                  <a:txBody>
                    <a:bodyPr/>
                    <a:lstStyle/>
                    <a:p>
                      <a:pPr marL="0" marR="0" algn="ctr">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 </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GENERAL</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mn-ea"/>
                          <a:cs typeface="Times New Roman" panose="02020603050405020304" pitchFamily="18" charset="0"/>
                        </a:rPr>
                        <a:t>BRIEF</a:t>
                      </a:r>
                      <a:r>
                        <a:rPr lang="en-US" sz="1600" b="1" baseline="0" dirty="0">
                          <a:solidFill>
                            <a:schemeClr val="tx1"/>
                          </a:solidFill>
                          <a:effectLst/>
                          <a:latin typeface="Times New Roman" panose="02020603050405020304" pitchFamily="18" charset="0"/>
                          <a:ea typeface="+mn-ea"/>
                          <a:cs typeface="Times New Roman" panose="02020603050405020304" pitchFamily="18" charset="0"/>
                        </a:rPr>
                        <a:t> HOLDING</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gridSpan="3">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69838">
                <a:tc gridSpan="6">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B.  </a:t>
                      </a:r>
                      <a:r>
                        <a:rPr lang="en-US" sz="1800" b="1" u="sng" dirty="0">
                          <a:solidFill>
                            <a:schemeClr val="tx1"/>
                          </a:solidFill>
                          <a:effectLst/>
                          <a:latin typeface="Times New Roman" panose="02020603050405020304" pitchFamily="18" charset="0"/>
                          <a:cs typeface="Times New Roman" panose="02020603050405020304" pitchFamily="18" charset="0"/>
                        </a:rPr>
                        <a:t>OKLAHOMA COURT OF CIVIL APPEALS</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84844">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Marital Property Upon Divorce</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Real Property Held in Joint Tenancy by Both Spouses</a:t>
                      </a:r>
                      <a:r>
                        <a:rPr lang="en-US" sz="1600" b="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Presumed Marital Property</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Cotton</a:t>
                      </a:r>
                      <a:r>
                        <a:rPr lang="en-US" sz="1600" b="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 Cotton</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rowSpan="2">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OK CIV APP 21</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tc>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7/29/22</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4"/>
                  </a:ext>
                </a:extLst>
              </a:tr>
              <a:tr h="301472">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vMerge="1">
                  <a:txBody>
                    <a:bodyPr/>
                    <a:lstStyle/>
                    <a:p>
                      <a:pPr marL="0" marR="0" algn="ctr">
                        <a:spcBef>
                          <a:spcPts val="0"/>
                        </a:spcBef>
                        <a:spcAft>
                          <a:spcPts val="0"/>
                        </a:spcAft>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
                          <a:schemeClr val="bg2">
                            <a:tint val="97000"/>
                            <a:hueMod val="92000"/>
                            <a:satMod val="169000"/>
                            <a:lumMod val="164000"/>
                          </a:schemeClr>
                        </a:gs>
                        <a:gs pos="100000">
                          <a:schemeClr val="bg2">
                            <a:shade val="96000"/>
                            <a:satMod val="120000"/>
                            <a:lumMod val="90000"/>
                          </a:schemeClr>
                        </a:gs>
                      </a:gsLst>
                      <a:lin ang="6120000" scaled="1"/>
                    </a:gradFill>
                  </a:tcPr>
                </a:tc>
                <a:tc>
                  <a:txBody>
                    <a:bodyPr/>
                    <a:lstStyle/>
                    <a:p>
                      <a:pPr marL="0" marR="0" algn="ctr">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6/1/23</a:t>
                      </a:r>
                    </a:p>
                  </a:txBody>
                  <a:tcPr marL="23573" marR="235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59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457283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219200"/>
          </a:xfrm>
        </p:spPr>
        <p:txBody>
          <a:bodyPr>
            <a:noAutofit/>
          </a:bodyPr>
          <a:lstStyle/>
          <a:p>
            <a:pPr algn="ctr"/>
            <a:r>
              <a:rPr lang="en-US" sz="3200" b="1" dirty="0">
                <a:latin typeface="Times New Roman" panose="02020603050405020304" pitchFamily="18" charset="0"/>
                <a:cs typeface="Times New Roman" panose="02020603050405020304" pitchFamily="18" charset="0"/>
              </a:rPr>
              <a:t>6.  </a:t>
            </a:r>
            <a:r>
              <a:rPr lang="en-US" sz="3200" b="1" u="sng" dirty="0">
                <a:latin typeface="Times New Roman" panose="02020603050405020304" pitchFamily="18" charset="0"/>
                <a:cs typeface="Times New Roman" panose="02020603050405020304" pitchFamily="18" charset="0"/>
              </a:rPr>
              <a:t>RUSHMORE LOAN MANAGEMENT SERVICES v. SOLORIO </a:t>
            </a:r>
            <a:br>
              <a:rPr lang="en-US" sz="3200" b="1" u="sng"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(2022 OK CIV APP 33)</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97076"/>
            <a:ext cx="9144000" cy="2209800"/>
          </a:xfrm>
        </p:spPr>
        <p:txBody>
          <a:bodyPr>
            <a:noAutofit/>
          </a:bodyPr>
          <a:lstStyle/>
          <a:p>
            <a:pPr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GENERAL TOPIC</a:t>
            </a:r>
            <a:r>
              <a:rPr lang="en-US" b="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Mortgage Foreclosure     </a:t>
            </a:r>
          </a:p>
          <a:p>
            <a:pPr>
              <a:buFont typeface="Wingdings" panose="05000000000000000000" pitchFamily="2" charset="2"/>
              <a:buChar char="Ø"/>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SPECIFIC TOPIC</a:t>
            </a:r>
            <a:r>
              <a:rPr lang="en-US" b="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Junior Lender Can Assert Claim To Foreclosure Sale Proceeds</a:t>
            </a:r>
          </a:p>
        </p:txBody>
      </p:sp>
      <p:sp>
        <p:nvSpPr>
          <p:cNvPr id="4" name="Slide Number Placeholder 3"/>
          <p:cNvSpPr>
            <a:spLocks noGrp="1"/>
          </p:cNvSpPr>
          <p:nvPr>
            <p:ph type="sldNum" sz="quarter" idx="12"/>
          </p:nvPr>
        </p:nvSpPr>
        <p:spPr>
          <a:xfrm>
            <a:off x="8484760" y="6240462"/>
            <a:ext cx="628307" cy="504825"/>
          </a:xfrm>
        </p:spPr>
        <p:txBody>
          <a:bodyPr/>
          <a:lstStyle/>
          <a:p>
            <a:fld id="{0E90A820-93D9-4E84-91EB-27788B937905}" type="slidenum">
              <a:rPr lang="en-US" sz="2400" smtClean="0">
                <a:solidFill>
                  <a:schemeClr val="tx1"/>
                </a:solidFill>
              </a:rPr>
              <a:pPr/>
              <a:t>56</a:t>
            </a:fld>
            <a:endParaRPr lang="en-US" sz="2400" dirty="0">
              <a:solidFill>
                <a:schemeClr val="tx1"/>
              </a:solidFill>
            </a:endParaRPr>
          </a:p>
        </p:txBody>
      </p:sp>
    </p:spTree>
    <p:extLst>
      <p:ext uri="{BB962C8B-B14F-4D97-AF65-F5344CB8AC3E}">
        <p14:creationId xmlns:p14="http://schemas.microsoft.com/office/powerpoint/2010/main" val="85333743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57</a:t>
            </a:fld>
            <a:endParaRPr lang="en-US" sz="2400" dirty="0">
              <a:solidFill>
                <a:schemeClr val="tx1"/>
              </a:solidFill>
            </a:endParaRPr>
          </a:p>
        </p:txBody>
      </p:sp>
      <p:sp>
        <p:nvSpPr>
          <p:cNvPr id="5" name="Rectangle 4"/>
          <p:cNvSpPr/>
          <p:nvPr/>
        </p:nvSpPr>
        <p:spPr>
          <a:xfrm>
            <a:off x="0" y="0"/>
            <a:ext cx="9144000" cy="2062103"/>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FACTS</a:t>
            </a:r>
            <a:r>
              <a:rPr lang="en-US" sz="2800" b="1" dirty="0">
                <a:latin typeface="Times New Roman" panose="02020603050405020304" pitchFamily="18" charset="0"/>
                <a:cs typeface="Times New Roman" panose="02020603050405020304" pitchFamily="18" charset="0"/>
              </a:rPr>
              <a:t>:</a:t>
            </a:r>
          </a:p>
          <a:p>
            <a:pPr indent="461963"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mj-lt"/>
              </a:rPr>
              <a:t>Owner of land gave note and mortgage in 2004. Owner died in 2010. Probate was conducted and notice to claimants did not produce a claim by the lender. The subject land was distributed to two relatives. One of the grantees quit claimed her interest to the other grantee. </a:t>
            </a:r>
            <a:r>
              <a:rPr lang="en-US" sz="2400" dirty="0">
                <a:latin typeface="+mj-lt"/>
                <a:cs typeface="Times New Roman" panose="02020603050405020304" pitchFamily="18" charset="0"/>
              </a:rPr>
              <a:t> </a:t>
            </a:r>
          </a:p>
        </p:txBody>
      </p:sp>
    </p:spTree>
    <p:extLst>
      <p:ext uri="{BB962C8B-B14F-4D97-AF65-F5344CB8AC3E}">
        <p14:creationId xmlns:p14="http://schemas.microsoft.com/office/powerpoint/2010/main" val="420147102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58</a:t>
            </a:fld>
            <a:endParaRPr lang="en-US" sz="2400" dirty="0">
              <a:solidFill>
                <a:schemeClr val="tx1"/>
              </a:solidFill>
            </a:endParaRPr>
          </a:p>
        </p:txBody>
      </p:sp>
      <p:sp>
        <p:nvSpPr>
          <p:cNvPr id="5" name="Rectangle 4"/>
          <p:cNvSpPr/>
          <p:nvPr/>
        </p:nvSpPr>
        <p:spPr>
          <a:xfrm>
            <a:off x="0" y="0"/>
            <a:ext cx="9144000" cy="4216539"/>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indent="461963" algn="just">
              <a:buFont typeface="Wingdings" panose="05000000000000000000" pitchFamily="2" charset="2"/>
              <a:buChar char="Ø"/>
            </a:pPr>
            <a:r>
              <a:rPr lang="en-US" sz="2400" dirty="0">
                <a:latin typeface="+mj-lt"/>
                <a:cs typeface="Times New Roman" panose="02020603050405020304" pitchFamily="18" charset="0"/>
              </a:rPr>
              <a:t> </a:t>
            </a:r>
            <a:r>
              <a:rPr lang="en-US" sz="2400" dirty="0">
                <a:latin typeface="+mj-lt"/>
              </a:rPr>
              <a:t>In 2018 the HOA for the land filed a foreclosure action against the deceased owner of the land, the lender and any occupants. None of the defendants answered and a default judgment was granted to the HOA plaintiff, and the land was sold at sheriff’s sale, and the HOA received about $10,000 of the $32,000 in proceeds. The balance of about $20,000 was paid into court for later distribution. Both the lender (as assignee of the note and mortgage) and the remaining devisee from the borrower sought to receive the excess proceeds. The trial court entered an order directing the disbursement of the funds to the remaining devisee. The lender appealed.</a:t>
            </a:r>
          </a:p>
        </p:txBody>
      </p:sp>
    </p:spTree>
    <p:extLst>
      <p:ext uri="{BB962C8B-B14F-4D97-AF65-F5344CB8AC3E}">
        <p14:creationId xmlns:p14="http://schemas.microsoft.com/office/powerpoint/2010/main" val="42140041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59</a:t>
            </a:fld>
            <a:endParaRPr lang="en-US" sz="2400" dirty="0">
              <a:solidFill>
                <a:schemeClr val="tx1"/>
              </a:solidFill>
            </a:endParaRPr>
          </a:p>
        </p:txBody>
      </p:sp>
      <p:sp>
        <p:nvSpPr>
          <p:cNvPr id="5" name="Rectangle 4"/>
          <p:cNvSpPr/>
          <p:nvPr/>
        </p:nvSpPr>
        <p:spPr>
          <a:xfrm>
            <a:off x="0" y="0"/>
            <a:ext cx="9144000" cy="4216539"/>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COURT OF CIVIL APPEALS DECISION</a:t>
            </a:r>
            <a:r>
              <a:rPr lang="en-US" sz="2800" b="1" dirty="0">
                <a:latin typeface="Times New Roman" panose="02020603050405020304" pitchFamily="18" charset="0"/>
                <a:cs typeface="Times New Roman" panose="02020603050405020304" pitchFamily="18" charset="0"/>
              </a:rPr>
              <a:t>:</a:t>
            </a:r>
          </a:p>
          <a:p>
            <a:pPr indent="515938" algn="just">
              <a:buFont typeface="Wingdings" panose="05000000000000000000" pitchFamily="2" charset="2"/>
              <a:buChar char="Ø"/>
            </a:pPr>
            <a:r>
              <a:rPr lang="en-US" sz="2400" dirty="0">
                <a:latin typeface="+mj-lt"/>
              </a:rPr>
              <a:t>The COCA held that the law provides that a junior lender who defaults in a foreclosure is only admitting that the senior lender has a lien and that it is superior, and not that the junior claimant has no claim at all. Instead the law is that such junior lien claimant (or its assignee) has a claim to any surplus proceeds. The remaining devisee asserts, among other counter arguments, that the lender’s claim under the note is against the decedent and not him. The COCA notes that “a mortgage follows real property passing by succession or will.” In addition, the COCA rejected the remaining devisee’s argument that the lender failed to assert a cross claim in the foreclosure action and, therefore, has no claim.</a:t>
            </a:r>
            <a:endParaRPr lang="en-US" sz="2400" i="1" dirty="0">
              <a:latin typeface="+mj-lt"/>
              <a:cs typeface="Times New Roman" panose="02020603050405020304" pitchFamily="18" charset="0"/>
            </a:endParaRPr>
          </a:p>
        </p:txBody>
      </p:sp>
    </p:spTree>
    <p:extLst>
      <p:ext uri="{BB962C8B-B14F-4D97-AF65-F5344CB8AC3E}">
        <p14:creationId xmlns:p14="http://schemas.microsoft.com/office/powerpoint/2010/main" val="87343873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6</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620" y="-25400"/>
            <a:ext cx="9147810" cy="2908489"/>
          </a:xfrm>
          <a:prstGeom prst="rect">
            <a:avLst/>
          </a:prstGeom>
        </p:spPr>
        <p:txBody>
          <a:bodyPr wrap="square">
            <a:spAutoFit/>
          </a:bodyPr>
          <a:lstStyle/>
          <a:p>
            <a:r>
              <a:rPr lang="en-US" sz="2400" b="1" u="sng" dirty="0">
                <a:latin typeface="+mj-lt"/>
              </a:rPr>
              <a:t>Bill No</a:t>
            </a:r>
            <a:r>
              <a:rPr lang="en-US" sz="2400" b="1" dirty="0">
                <a:latin typeface="+mj-lt"/>
              </a:rPr>
              <a:t>.:	SB 212</a:t>
            </a:r>
          </a:p>
          <a:p>
            <a:pPr algn="just"/>
            <a:r>
              <a:rPr lang="en-US" sz="2400" b="1" u="sng" dirty="0">
                <a:latin typeface="+mj-lt"/>
              </a:rPr>
              <a:t>Brief Title</a:t>
            </a:r>
            <a:r>
              <a:rPr lang="en-US" sz="2400" b="1" dirty="0">
                <a:latin typeface="+mj-lt"/>
              </a:rPr>
              <a:t>:	</a:t>
            </a:r>
            <a:r>
              <a:rPr lang="en-US" sz="2400" b="1" u="sng" dirty="0">
                <a:latin typeface="+mj-lt"/>
              </a:rPr>
              <a:t>Property; prohibiting certain ownership of land through business entity or trust; requiring affidavit with recording deed. </a:t>
            </a:r>
            <a:endParaRPr lang="en-US" sz="2400" b="1" dirty="0">
              <a:latin typeface="+mj-lt"/>
            </a:endParaRPr>
          </a:p>
          <a:p>
            <a:pPr algn="just"/>
            <a:r>
              <a:rPr lang="en-US" sz="2400" b="1" u="sng" dirty="0">
                <a:latin typeface="+mj-lt"/>
              </a:rPr>
              <a:t>Sponsor</a:t>
            </a:r>
            <a:r>
              <a:rPr lang="en-US" sz="2400" b="1" dirty="0">
                <a:latin typeface="+mj-lt"/>
              </a:rPr>
              <a:t>:	Bullard (Senate); Burns (Senate); Humphrey (House); Stephens (Senate); Jett (Senate)</a:t>
            </a:r>
          </a:p>
          <a:p>
            <a:pPr algn="just"/>
            <a:endParaRPr lang="en-US" sz="1500" b="1" dirty="0">
              <a:latin typeface="+mj-lt"/>
            </a:endParaRPr>
          </a:p>
          <a:p>
            <a:pPr algn="just"/>
            <a:r>
              <a:rPr lang="en-US" sz="2400" b="1" u="sng" dirty="0">
                <a:latin typeface="+mj-lt"/>
              </a:rPr>
              <a:t>Description</a:t>
            </a:r>
            <a:r>
              <a:rPr lang="en-US" sz="2400" b="1" dirty="0">
                <a:latin typeface="+mj-lt"/>
              </a:rPr>
              <a:t>:	Amends 60 O.S. 2021, §121 and §125</a:t>
            </a:r>
            <a:endParaRPr lang="en-US" sz="1500" b="1" dirty="0">
              <a:latin typeface="+mj-lt"/>
            </a:endParaRPr>
          </a:p>
        </p:txBody>
      </p:sp>
    </p:spTree>
    <p:extLst>
      <p:ext uri="{BB962C8B-B14F-4D97-AF65-F5344CB8AC3E}">
        <p14:creationId xmlns:p14="http://schemas.microsoft.com/office/powerpoint/2010/main" val="204207490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60</a:t>
            </a:fld>
            <a:endParaRPr lang="en-US" sz="2400" dirty="0">
              <a:solidFill>
                <a:schemeClr val="tx1"/>
              </a:solidFill>
            </a:endParaRPr>
          </a:p>
        </p:txBody>
      </p:sp>
      <p:sp>
        <p:nvSpPr>
          <p:cNvPr id="5" name="Rectangle 4"/>
          <p:cNvSpPr/>
          <p:nvPr/>
        </p:nvSpPr>
        <p:spPr>
          <a:xfrm>
            <a:off x="0" y="0"/>
            <a:ext cx="9144000" cy="3908762"/>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Cont’d…</a:t>
            </a:r>
            <a:r>
              <a:rPr lang="en-US" sz="2800" b="1" u="sng" dirty="0">
                <a:latin typeface="Times New Roman" panose="02020603050405020304" pitchFamily="18" charset="0"/>
                <a:cs typeface="Times New Roman" panose="02020603050405020304" pitchFamily="18" charset="0"/>
              </a:rPr>
              <a:t> COURT OF CIVIL APPEALS DECISION</a:t>
            </a:r>
            <a:r>
              <a:rPr lang="en-US" sz="2800" b="1" dirty="0">
                <a:latin typeface="Times New Roman" panose="02020603050405020304" pitchFamily="18" charset="0"/>
                <a:cs typeface="Times New Roman" panose="02020603050405020304" pitchFamily="18" charset="0"/>
              </a:rPr>
              <a:t>:</a:t>
            </a:r>
          </a:p>
          <a:p>
            <a:pPr indent="344488" algn="just" defTabSz="461963">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mj-lt"/>
              </a:rPr>
              <a:t>The COCA held that the lender is just asserting its assigned rights to the note and mortgage, against the surplus proceeds. This position by the COCA is supported by CJS: “[l]</a:t>
            </a:r>
            <a:r>
              <a:rPr lang="en-US" sz="2400" dirty="0" err="1">
                <a:latin typeface="+mj-lt"/>
              </a:rPr>
              <a:t>iens</a:t>
            </a:r>
            <a:r>
              <a:rPr lang="en-US" sz="2400" dirty="0">
                <a:latin typeface="+mj-lt"/>
              </a:rPr>
              <a:t> inferior to the foreclosed mortgage attach to the surplus proceeds in the same order and relative priority that they held before the foreclosure and must be paid in that order.” The trial court’s order directing the disbursement of the surplus proceeds to the remaining devisee is reversed, and remanded to the trial court for an evidentiary hearing to determine the relative rights of the lender, remaining devisee and others to the surplus proceeds. </a:t>
            </a:r>
          </a:p>
        </p:txBody>
      </p:sp>
    </p:spTree>
    <p:extLst>
      <p:ext uri="{BB962C8B-B14F-4D97-AF65-F5344CB8AC3E}">
        <p14:creationId xmlns:p14="http://schemas.microsoft.com/office/powerpoint/2010/main" val="260775433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219200"/>
          </a:xfrm>
        </p:spPr>
        <p:txBody>
          <a:bodyPr>
            <a:noAutofit/>
          </a:bodyPr>
          <a:lstStyle/>
          <a:p>
            <a:pPr algn="ctr"/>
            <a:r>
              <a:rPr lang="en-US" sz="3200" b="1" dirty="0">
                <a:latin typeface="Times New Roman" panose="02020603050405020304" pitchFamily="18" charset="0"/>
                <a:cs typeface="Times New Roman" panose="02020603050405020304" pitchFamily="18" charset="0"/>
              </a:rPr>
              <a:t>7.  </a:t>
            </a:r>
            <a:r>
              <a:rPr lang="en-US" sz="3200" b="1" u="sng" dirty="0">
                <a:latin typeface="Times New Roman" panose="02020603050405020304" pitchFamily="18" charset="0"/>
                <a:cs typeface="Times New Roman" panose="02020603050405020304" pitchFamily="18" charset="0"/>
              </a:rPr>
              <a:t>CRYSTAL BAY ESTATES HOMEOWNERS ASSOCIATION v. COX </a:t>
            </a:r>
            <a:br>
              <a:rPr lang="en-US" sz="3200" b="1" u="sng"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(2022 OK CIV APP 38)</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24012"/>
            <a:ext cx="9144000" cy="2209800"/>
          </a:xfrm>
        </p:spPr>
        <p:txBody>
          <a:bodyPr>
            <a:noAutofit/>
          </a:bodyPr>
          <a:lstStyle/>
          <a:p>
            <a:pPr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GENERAL TOPIC</a:t>
            </a:r>
            <a:r>
              <a:rPr lang="en-US" b="1" dirty="0">
                <a:solidFill>
                  <a:schemeClr val="tx1"/>
                </a:solidFill>
                <a:latin typeface="Times New Roman" panose="02020603050405020304" pitchFamily="18" charset="0"/>
                <a:cs typeface="Times New Roman" panose="02020603050405020304" pitchFamily="18" charset="0"/>
              </a:rPr>
              <a:t>: Restrictive Covenants   </a:t>
            </a:r>
            <a:r>
              <a:rPr lang="en-US" sz="2800" b="1"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SPECIFIC TOPIC</a:t>
            </a:r>
            <a:r>
              <a:rPr lang="en-US" b="1" dirty="0">
                <a:solidFill>
                  <a:schemeClr val="tx1"/>
                </a:solidFill>
                <a:latin typeface="Times New Roman" panose="02020603050405020304" pitchFamily="18" charset="0"/>
                <a:cs typeface="Times New Roman" panose="02020603050405020304" pitchFamily="18" charset="0"/>
              </a:rPr>
              <a:t>: Temporary Injunction Was Justified to Halt Construction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484760" y="6240462"/>
            <a:ext cx="628307" cy="504825"/>
          </a:xfrm>
        </p:spPr>
        <p:txBody>
          <a:bodyPr/>
          <a:lstStyle/>
          <a:p>
            <a:fld id="{0E90A820-93D9-4E84-91EB-27788B937905}" type="slidenum">
              <a:rPr lang="en-US" sz="2400" smtClean="0">
                <a:solidFill>
                  <a:schemeClr val="tx1"/>
                </a:solidFill>
              </a:rPr>
              <a:pPr/>
              <a:t>61</a:t>
            </a:fld>
            <a:endParaRPr lang="en-US" sz="2400" dirty="0">
              <a:solidFill>
                <a:schemeClr val="tx1"/>
              </a:solidFill>
            </a:endParaRPr>
          </a:p>
        </p:txBody>
      </p:sp>
    </p:spTree>
    <p:extLst>
      <p:ext uri="{BB962C8B-B14F-4D97-AF65-F5344CB8AC3E}">
        <p14:creationId xmlns:p14="http://schemas.microsoft.com/office/powerpoint/2010/main" val="354926923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62</a:t>
            </a:fld>
            <a:endParaRPr lang="en-US" sz="2400" dirty="0">
              <a:solidFill>
                <a:schemeClr val="tx1"/>
              </a:solidFill>
            </a:endParaRPr>
          </a:p>
        </p:txBody>
      </p:sp>
      <p:sp>
        <p:nvSpPr>
          <p:cNvPr id="5" name="Rectangle 4"/>
          <p:cNvSpPr/>
          <p:nvPr/>
        </p:nvSpPr>
        <p:spPr>
          <a:xfrm>
            <a:off x="0" y="0"/>
            <a:ext cx="9144000" cy="6124754"/>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FACTS</a:t>
            </a:r>
            <a:r>
              <a:rPr lang="en-US" sz="2800" b="1" dirty="0">
                <a:latin typeface="Times New Roman" panose="02020603050405020304" pitchFamily="18" charset="0"/>
                <a:cs typeface="Times New Roman" panose="02020603050405020304" pitchFamily="18" charset="0"/>
              </a:rPr>
              <a:t>:</a:t>
            </a:r>
          </a:p>
          <a:p>
            <a:pPr algn="just" defTabSz="461963">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Homeowners secured approval from the Architectural Committee for the HOA, as required by the Restrictions, before constructing a garage on their land (sometimes referred to as the “primary home”). The materials that were approved for the exterior of the structure (in April 2019) were “Fiberglass SIP construction with board and batten siding”. Thereafter, the homeowner “unilaterally decided to change the material to be used for the exterior structure from wood to metal siding.” The homeowner initiated construction using the metal siding. In October 2019, the Board for the HOA received complaints about this metal construction. The Board considered and rejected a request from the homeowner to retroactively approve the change in materials. The Board explained “The sheet metal siding…is more consistent with a construction trailer or an industrial building”, and “is wholly inconsistent with the architecture, design and quality of materials reflecting the other homes in the subdivision.”</a:t>
            </a:r>
          </a:p>
        </p:txBody>
      </p:sp>
    </p:spTree>
    <p:extLst>
      <p:ext uri="{BB962C8B-B14F-4D97-AF65-F5344CB8AC3E}">
        <p14:creationId xmlns:p14="http://schemas.microsoft.com/office/powerpoint/2010/main" val="158693766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63</a:t>
            </a:fld>
            <a:endParaRPr lang="en-US" sz="2400" dirty="0">
              <a:solidFill>
                <a:schemeClr val="tx1"/>
              </a:solidFill>
            </a:endParaRPr>
          </a:p>
        </p:txBody>
      </p:sp>
      <p:sp>
        <p:nvSpPr>
          <p:cNvPr id="5" name="Rectangle 4"/>
          <p:cNvSpPr/>
          <p:nvPr/>
        </p:nvSpPr>
        <p:spPr>
          <a:xfrm>
            <a:off x="0" y="0"/>
            <a:ext cx="9144000" cy="2431435"/>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Cont’d…</a:t>
            </a:r>
            <a:r>
              <a:rPr lang="en-US" sz="2800" b="1" u="sng" dirty="0">
                <a:latin typeface="Times New Roman" panose="02020603050405020304" pitchFamily="18" charset="0"/>
                <a:cs typeface="Times New Roman" panose="02020603050405020304" pitchFamily="18" charset="0"/>
              </a:rPr>
              <a:t>FACTS</a:t>
            </a:r>
            <a:r>
              <a:rPr lang="en-US" sz="2800" b="1" dirty="0">
                <a:latin typeface="Times New Roman" panose="02020603050405020304" pitchFamily="18" charset="0"/>
                <a:cs typeface="Times New Roman" panose="02020603050405020304" pitchFamily="18" charset="0"/>
              </a:rPr>
              <a:t>:</a:t>
            </a:r>
          </a:p>
          <a:p>
            <a:pPr algn="just" defTabSz="461963">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Board asked the homeowner to “immediately cease installation of the materials not in conformity with their approved building plans and to remove all said materials already installed.” The homeowner accelerated construction using the metal siding. The HOA filed a Petition for Injunction.  </a:t>
            </a:r>
          </a:p>
        </p:txBody>
      </p:sp>
    </p:spTree>
    <p:extLst>
      <p:ext uri="{BB962C8B-B14F-4D97-AF65-F5344CB8AC3E}">
        <p14:creationId xmlns:p14="http://schemas.microsoft.com/office/powerpoint/2010/main" val="210986246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64</a:t>
            </a:fld>
            <a:endParaRPr lang="en-US" sz="2400" dirty="0">
              <a:solidFill>
                <a:schemeClr val="tx1"/>
              </a:solidFill>
            </a:endParaRPr>
          </a:p>
        </p:txBody>
      </p:sp>
      <p:sp>
        <p:nvSpPr>
          <p:cNvPr id="5" name="Rectangle 4"/>
          <p:cNvSpPr/>
          <p:nvPr/>
        </p:nvSpPr>
        <p:spPr>
          <a:xfrm>
            <a:off x="0" y="0"/>
            <a:ext cx="9144000" cy="2062103"/>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algn="just" defTabSz="461963">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trial court issued a temporary restraining order halting further construction, and then held a hearing on the request for a temporary injunction. The trial court issued a temporary injunction halting further construction. The homeowner appealed.</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2586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65</a:t>
            </a:fld>
            <a:endParaRPr lang="en-US" sz="2400" dirty="0">
              <a:solidFill>
                <a:schemeClr val="tx1"/>
              </a:solidFill>
            </a:endParaRPr>
          </a:p>
        </p:txBody>
      </p:sp>
      <p:sp>
        <p:nvSpPr>
          <p:cNvPr id="5" name="Rectangle 4"/>
          <p:cNvSpPr/>
          <p:nvPr/>
        </p:nvSpPr>
        <p:spPr>
          <a:xfrm>
            <a:off x="0" y="0"/>
            <a:ext cx="9144000" cy="6494085"/>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COURT OF CIVIL APPEALS DECISION</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COCA affirmed the trial court’s temporary injunction, holding that FIRST the HOA was likely to win on the merits. This was because, while the Restrictions did not list allowed or prohibited materials, the court is not limited to choosing (as urged by the homeowner) between giving the Architectural Committee (a) “unfettered discretion” or (b) “no discretion”. Instead the COCA held that the AC had “at least some discretion in this regard”. The COCA held that “the AC has discretion that is not only far from unfettered, but that is, instead, bounded by reasonableness and good faith, and anchored in the objective features of the homes in existence in Crystal Bay Estates.” The COCA decided that the AC could exercise reasonable discretion, and that, in this instance, they did. Therefore, the likelihood of success by the HOA was high. SECOND, the COCA held that allowing the completion of the use of the metal siding during the pendency of the lawsuit would permanently undermine the enforceability of the Restrictions. Therefore, the HOA showed irreparable harm.</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51528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66</a:t>
            </a:fld>
            <a:endParaRPr lang="en-US" sz="2400" dirty="0">
              <a:solidFill>
                <a:schemeClr val="tx1"/>
              </a:solidFill>
            </a:endParaRPr>
          </a:p>
        </p:txBody>
      </p:sp>
      <p:sp>
        <p:nvSpPr>
          <p:cNvPr id="5" name="Rectangle 4"/>
          <p:cNvSpPr/>
          <p:nvPr/>
        </p:nvSpPr>
        <p:spPr>
          <a:xfrm>
            <a:off x="0" y="0"/>
            <a:ext cx="9144000" cy="4647426"/>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cont’d…</a:t>
            </a:r>
            <a:r>
              <a:rPr lang="en-US" sz="2800" b="1" u="sng" dirty="0">
                <a:latin typeface="Times New Roman" panose="02020603050405020304" pitchFamily="18" charset="0"/>
                <a:cs typeface="Times New Roman" panose="02020603050405020304" pitchFamily="18" charset="0"/>
              </a:rPr>
              <a:t>COURT OF CIVIL APPEALS DECISION</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THIRD, in regard to balancing injuries from the enforcement of the temporary injunction against continued construction, the COCA held that the homeowner’s structure was sufficiently completed to protect it from the elements, during the lawsuit. Therefore, the harm to the homeowner was minimal. FOURTH, in regard to whether the temporary injunction is in the public interest, the COCA that since restrictions are to be enforced, once adopted, and since such enforcement serves the purpose, as set forth in the restrictions, to achieve an “orderly development” of the subdivision, “Accordingly, it is in the public interest and, indeed, it is our duty to enforce the pertinent covenants,…rather than render them meaningless, superfluous or of no effect”. The trial court as affirmed.</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70716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67</a:t>
            </a:fld>
            <a:endParaRPr lang="en-US" sz="2400" dirty="0">
              <a:solidFill>
                <a:schemeClr val="tx1"/>
              </a:solidFill>
            </a:endParaRPr>
          </a:p>
        </p:txBody>
      </p:sp>
      <p:sp>
        <p:nvSpPr>
          <p:cNvPr id="5" name="Rectangle 4"/>
          <p:cNvSpPr/>
          <p:nvPr/>
        </p:nvSpPr>
        <p:spPr>
          <a:xfrm>
            <a:off x="0" y="0"/>
            <a:ext cx="9144000" cy="2062103"/>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COMMENTS</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There were inconsistent statements of fact as to whether the structure being built was the “primary residence” or a “garage”. If it was only a garage, and, if other garages in the subdivision were metal, that might have changed the outcome of this case.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8219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762000"/>
          </a:xfrm>
        </p:spPr>
        <p:txBody>
          <a:bodyPr>
            <a:noAutofit/>
          </a:bodyPr>
          <a:lstStyle/>
          <a:p>
            <a:pPr algn="ctr"/>
            <a:r>
              <a:rPr lang="en-US" sz="3200" b="1" dirty="0">
                <a:latin typeface="Times New Roman" panose="02020603050405020304" pitchFamily="18" charset="0"/>
                <a:cs typeface="Times New Roman" panose="02020603050405020304" pitchFamily="18" charset="0"/>
              </a:rPr>
              <a:t>8.  </a:t>
            </a:r>
            <a:r>
              <a:rPr lang="en-US" sz="3200" b="1" u="sng" dirty="0">
                <a:latin typeface="Times New Roman" panose="02020603050405020304" pitchFamily="18" charset="0"/>
                <a:cs typeface="Times New Roman" panose="02020603050405020304" pitchFamily="18" charset="0"/>
              </a:rPr>
              <a:t>TRAITZ v. TRAITZ </a:t>
            </a:r>
            <a:br>
              <a:rPr lang="en-US" sz="3200" b="1" u="sng"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(2023 OK CIV APP 1)</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371600"/>
            <a:ext cx="9144000" cy="2209800"/>
          </a:xfrm>
        </p:spPr>
        <p:txBody>
          <a:bodyPr>
            <a:noAutofit/>
          </a:bodyPr>
          <a:lstStyle/>
          <a:p>
            <a:pPr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GENERAL TOPIC</a:t>
            </a:r>
            <a:r>
              <a:rPr lang="en-US" b="1" dirty="0">
                <a:solidFill>
                  <a:schemeClr val="tx1"/>
                </a:solidFill>
                <a:latin typeface="Times New Roman" panose="02020603050405020304" pitchFamily="18" charset="0"/>
                <a:cs typeface="Times New Roman" panose="02020603050405020304" pitchFamily="18" charset="0"/>
              </a:rPr>
              <a:t>: Default Judgment   </a:t>
            </a:r>
            <a:r>
              <a:rPr lang="en-US" sz="2800" b="1"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SPECIFIC TOPIC</a:t>
            </a:r>
            <a:r>
              <a:rPr lang="en-US" b="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No Motion for Default Judgment is Required if Case Is At Issue &amp; Trial Announced</a:t>
            </a:r>
          </a:p>
        </p:txBody>
      </p:sp>
      <p:sp>
        <p:nvSpPr>
          <p:cNvPr id="4" name="Slide Number Placeholder 3"/>
          <p:cNvSpPr>
            <a:spLocks noGrp="1"/>
          </p:cNvSpPr>
          <p:nvPr>
            <p:ph type="sldNum" sz="quarter" idx="12"/>
          </p:nvPr>
        </p:nvSpPr>
        <p:spPr>
          <a:xfrm>
            <a:off x="8484760" y="6240462"/>
            <a:ext cx="628307" cy="504825"/>
          </a:xfrm>
        </p:spPr>
        <p:txBody>
          <a:bodyPr/>
          <a:lstStyle/>
          <a:p>
            <a:fld id="{0E90A820-93D9-4E84-91EB-27788B937905}" type="slidenum">
              <a:rPr lang="en-US" sz="2400" smtClean="0">
                <a:solidFill>
                  <a:schemeClr val="tx1"/>
                </a:solidFill>
              </a:rPr>
              <a:pPr/>
              <a:t>68</a:t>
            </a:fld>
            <a:endParaRPr lang="en-US" sz="2400" dirty="0">
              <a:solidFill>
                <a:schemeClr val="tx1"/>
              </a:solidFill>
            </a:endParaRPr>
          </a:p>
        </p:txBody>
      </p:sp>
    </p:spTree>
    <p:extLst>
      <p:ext uri="{BB962C8B-B14F-4D97-AF65-F5344CB8AC3E}">
        <p14:creationId xmlns:p14="http://schemas.microsoft.com/office/powerpoint/2010/main" val="170494486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69</a:t>
            </a:fld>
            <a:endParaRPr lang="en-US" sz="2400" dirty="0">
              <a:solidFill>
                <a:schemeClr val="tx1"/>
              </a:solidFill>
            </a:endParaRPr>
          </a:p>
        </p:txBody>
      </p:sp>
      <p:sp>
        <p:nvSpPr>
          <p:cNvPr id="5" name="Rectangle 4"/>
          <p:cNvSpPr/>
          <p:nvPr/>
        </p:nvSpPr>
        <p:spPr>
          <a:xfrm>
            <a:off x="0" y="0"/>
            <a:ext cx="9144000" cy="1692771"/>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FACTS</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Wife filed for divorce. Husband requested the marriage be annulled for fraud, and that an equitable disposition or property and debts be made. Wife had two attorneys who withdrew and she proceeded pro se.</a:t>
            </a:r>
          </a:p>
        </p:txBody>
      </p:sp>
    </p:spTree>
    <p:extLst>
      <p:ext uri="{BB962C8B-B14F-4D97-AF65-F5344CB8AC3E}">
        <p14:creationId xmlns:p14="http://schemas.microsoft.com/office/powerpoint/2010/main" val="77169936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7</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620" y="-25400"/>
            <a:ext cx="9147810" cy="5124480"/>
          </a:xfrm>
          <a:prstGeom prst="rect">
            <a:avLst/>
          </a:prstGeom>
        </p:spPr>
        <p:txBody>
          <a:bodyPr wrap="square">
            <a:spAutoFit/>
          </a:bodyPr>
          <a:lstStyle/>
          <a:p>
            <a:r>
              <a:rPr lang="en-US" sz="2400" b="1" i="1" dirty="0">
                <a:latin typeface="+mj-lt"/>
              </a:rPr>
              <a:t>Cont’d…</a:t>
            </a:r>
            <a:r>
              <a:rPr lang="en-US" sz="2400" b="1" i="1" u="sng" dirty="0">
                <a:latin typeface="+mj-lt"/>
              </a:rPr>
              <a:t>Bill No</a:t>
            </a:r>
            <a:r>
              <a:rPr lang="en-US" sz="2400" b="1" i="1" dirty="0">
                <a:latin typeface="+mj-lt"/>
              </a:rPr>
              <a:t>.:</a:t>
            </a:r>
            <a:r>
              <a:rPr lang="en-US" sz="2400" b="1" dirty="0">
                <a:latin typeface="+mj-lt"/>
              </a:rPr>
              <a:t>	SB 212</a:t>
            </a:r>
          </a:p>
          <a:p>
            <a:pPr algn="just"/>
            <a:endParaRPr lang="en-US" sz="1500" b="1" dirty="0">
              <a:latin typeface="+mj-lt"/>
            </a:endParaRPr>
          </a:p>
          <a:p>
            <a:pPr algn="just"/>
            <a:r>
              <a:rPr lang="en-US" sz="2400" b="1" u="sng" dirty="0">
                <a:latin typeface="+mj-lt"/>
              </a:rPr>
              <a:t>Status</a:t>
            </a:r>
            <a:r>
              <a:rPr lang="en-US" sz="2400" b="1" dirty="0">
                <a:latin typeface="+mj-lt"/>
              </a:rPr>
              <a:t>:	First Reading 2/6/23; Authored by Bullard 2/6/23; Second Reading referred to Judiciary 2/7/23; Withdrawn from Judiciary Committee 2/7/23; Referred to Judiciary Committee then to Appropriations Committee 2/7/23; Co-authored by Representative Humphrey 2/9/23; Reported Do Pass 11-1 as amended Judiciary committee; Referred to Appropriations 2/14/23; Passed Judiciary Committee 11-1 vote, 2/14/23; Title Stricken 2/14/23; Referred to Appropriation 2/20/23; Passed 3/8/23; Referred for engrossment 3/8/23; Engrossed to House 3/9/23; First Reading 3/9/23; Passed Business and Commerce Committee 4/5/2023; referred to engrossment 4/26/2023; Engrossed 4/27/2023; Passed 5/22/2023 Approved 6/6/2023.</a:t>
            </a:r>
          </a:p>
        </p:txBody>
      </p:sp>
    </p:spTree>
    <p:extLst>
      <p:ext uri="{BB962C8B-B14F-4D97-AF65-F5344CB8AC3E}">
        <p14:creationId xmlns:p14="http://schemas.microsoft.com/office/powerpoint/2010/main" val="194605399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70</a:t>
            </a:fld>
            <a:endParaRPr lang="en-US" sz="2400" dirty="0">
              <a:solidFill>
                <a:schemeClr val="tx1"/>
              </a:solidFill>
            </a:endParaRPr>
          </a:p>
        </p:txBody>
      </p:sp>
      <p:sp>
        <p:nvSpPr>
          <p:cNvPr id="5" name="Rectangle 4"/>
          <p:cNvSpPr/>
          <p:nvPr/>
        </p:nvSpPr>
        <p:spPr>
          <a:xfrm>
            <a:off x="3810" y="0"/>
            <a:ext cx="9144000" cy="6124754"/>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algn="just" defTabSz="461963">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After husband filed a counterclaim </a:t>
            </a:r>
            <a:r>
              <a:rPr lang="en-US" sz="2400" dirty="0">
                <a:latin typeface="+mj-lt"/>
              </a:rPr>
              <a:t>for annulment of the marriage and for equitable distribution of property and debts, wife failed to file an answer to the counterclaim, after being given a deadline to do so.  She failed to respond to discovery after being ordered to do so, and also failed to attend the pretrial conference and the trial, after being advised by the court according to a docket entry: “This matter is set for a trial on the merits and on such date, if she does not appear, a default judgment will be entered.” After she failed to appear at trial, a default judgment was entered, annulling the marriage based on fraud, and disposition of the property and debts were made. Almost a year after such default judgment, she filed a motion to vacate the default judgment, because the husband “failed to file a motion for default as required by Rule 10 of the Rules for the District Courts before the entry of default judgment.” She also complains that division of assets and debts in not permitted in a decree of annulment.</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44492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71</a:t>
            </a:fld>
            <a:endParaRPr lang="en-US" sz="2400" dirty="0">
              <a:solidFill>
                <a:schemeClr val="tx1"/>
              </a:solidFill>
            </a:endParaRPr>
          </a:p>
        </p:txBody>
      </p:sp>
      <p:sp>
        <p:nvSpPr>
          <p:cNvPr id="5" name="Rectangle 4"/>
          <p:cNvSpPr/>
          <p:nvPr/>
        </p:nvSpPr>
        <p:spPr>
          <a:xfrm>
            <a:off x="3810" y="0"/>
            <a:ext cx="9144000" cy="1692771"/>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Cont’d…</a:t>
            </a:r>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algn="just" defTabSz="461963">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mj-lt"/>
              </a:rPr>
              <a:t>The trial judge vacated his decree of annulment, and rejected the husband’s motion for reconsideration. The husband appealed.</a:t>
            </a:r>
          </a:p>
          <a:p>
            <a:pPr algn="just" defTabSz="461963">
              <a:buFont typeface="Wingdings" panose="05000000000000000000" pitchFamily="2" charset="2"/>
              <a:buChar char="Ø"/>
            </a:pP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52317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72</a:t>
            </a:fld>
            <a:endParaRPr lang="en-US" sz="2400" dirty="0">
              <a:solidFill>
                <a:schemeClr val="tx1"/>
              </a:solidFill>
            </a:endParaRPr>
          </a:p>
        </p:txBody>
      </p:sp>
      <p:sp>
        <p:nvSpPr>
          <p:cNvPr id="5" name="Rectangle 4"/>
          <p:cNvSpPr/>
          <p:nvPr/>
        </p:nvSpPr>
        <p:spPr>
          <a:xfrm>
            <a:off x="0" y="0"/>
            <a:ext cx="9144000" cy="3539430"/>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COURT OF CIVIL APPEALS DECISION</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mj-lt"/>
              </a:rPr>
              <a:t>The COCA held that Rule 10 expressly provides, in paragraph 2, that notice of an intention to take a default judgment is not required in “any case that is at issue and has been regularly set on the trial docket in which neither the other party nor his or her attorney appears at the trial.” The wife does not dispute that she had notice of the pretrial date and the trial date. The COCA reversed the trial court and remanded the matter to the trial court “with directions to enforce the decree of annulment and its disposition of property and debt and award of attorney fees.”</a:t>
            </a:r>
          </a:p>
        </p:txBody>
      </p:sp>
    </p:spTree>
    <p:extLst>
      <p:ext uri="{BB962C8B-B14F-4D97-AF65-F5344CB8AC3E}">
        <p14:creationId xmlns:p14="http://schemas.microsoft.com/office/powerpoint/2010/main" val="392702803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73</a:t>
            </a:fld>
            <a:endParaRPr lang="en-US" sz="2400" dirty="0">
              <a:solidFill>
                <a:schemeClr val="tx1"/>
              </a:solidFill>
            </a:endParaRPr>
          </a:p>
        </p:txBody>
      </p:sp>
      <p:sp>
        <p:nvSpPr>
          <p:cNvPr id="5" name="Rectangle 4"/>
          <p:cNvSpPr/>
          <p:nvPr/>
        </p:nvSpPr>
        <p:spPr>
          <a:xfrm>
            <a:off x="0" y="0"/>
            <a:ext cx="9144000" cy="1323439"/>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COMMENTS</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decision helps attorneys and courts to understand when a default judgment can be granted without filing a specific motion to do so.</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27864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762000"/>
          </a:xfrm>
        </p:spPr>
        <p:txBody>
          <a:bodyPr>
            <a:noAutofit/>
          </a:bodyPr>
          <a:lstStyle/>
          <a:p>
            <a:pPr algn="ctr"/>
            <a:r>
              <a:rPr lang="en-US" sz="3200" b="1" dirty="0">
                <a:latin typeface="Times New Roman" panose="02020603050405020304" pitchFamily="18" charset="0"/>
                <a:cs typeface="Times New Roman" panose="02020603050405020304" pitchFamily="18" charset="0"/>
              </a:rPr>
              <a:t>9.  </a:t>
            </a:r>
            <a:r>
              <a:rPr lang="en-US" sz="3200" b="1" u="sng" dirty="0">
                <a:latin typeface="Times New Roman" panose="02020603050405020304" pitchFamily="18" charset="0"/>
                <a:cs typeface="Times New Roman" panose="02020603050405020304" pitchFamily="18" charset="0"/>
              </a:rPr>
              <a:t>COTTON v. COTTON </a:t>
            </a:r>
            <a:br>
              <a:rPr lang="en-US" sz="3200" b="1" u="sng"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(2023 OK CIV APP 21)</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371600"/>
            <a:ext cx="9144000" cy="2209800"/>
          </a:xfrm>
        </p:spPr>
        <p:txBody>
          <a:bodyPr>
            <a:noAutofit/>
          </a:bodyPr>
          <a:lstStyle/>
          <a:p>
            <a:pPr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GENERAL TOPIC</a:t>
            </a:r>
            <a:r>
              <a:rPr lang="en-US" b="1" dirty="0">
                <a:solidFill>
                  <a:schemeClr val="tx1"/>
                </a:solidFill>
                <a:latin typeface="Times New Roman" panose="02020603050405020304" pitchFamily="18" charset="0"/>
                <a:cs typeface="Times New Roman" panose="02020603050405020304" pitchFamily="18" charset="0"/>
              </a:rPr>
              <a:t>: Marital Property Upon Divorce   </a:t>
            </a:r>
            <a:r>
              <a:rPr lang="en-US" sz="2800" b="1"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SPECIFIC TOPIC</a:t>
            </a:r>
            <a:r>
              <a:rPr lang="en-US" b="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Real Property Held in Joint Tenancy By Both Spouses is Presumed Marital Property</a:t>
            </a:r>
          </a:p>
        </p:txBody>
      </p:sp>
      <p:sp>
        <p:nvSpPr>
          <p:cNvPr id="4" name="Slide Number Placeholder 3"/>
          <p:cNvSpPr>
            <a:spLocks noGrp="1"/>
          </p:cNvSpPr>
          <p:nvPr>
            <p:ph type="sldNum" sz="quarter" idx="12"/>
          </p:nvPr>
        </p:nvSpPr>
        <p:spPr>
          <a:xfrm>
            <a:off x="8484760" y="6240462"/>
            <a:ext cx="628307" cy="504825"/>
          </a:xfrm>
        </p:spPr>
        <p:txBody>
          <a:bodyPr/>
          <a:lstStyle/>
          <a:p>
            <a:fld id="{0E90A820-93D9-4E84-91EB-27788B937905}" type="slidenum">
              <a:rPr lang="en-US" sz="2400" smtClean="0">
                <a:solidFill>
                  <a:schemeClr val="tx1"/>
                </a:solidFill>
              </a:rPr>
              <a:pPr/>
              <a:t>74</a:t>
            </a:fld>
            <a:endParaRPr lang="en-US" sz="2400" dirty="0">
              <a:solidFill>
                <a:schemeClr val="tx1"/>
              </a:solidFill>
            </a:endParaRPr>
          </a:p>
        </p:txBody>
      </p:sp>
    </p:spTree>
    <p:extLst>
      <p:ext uri="{BB962C8B-B14F-4D97-AF65-F5344CB8AC3E}">
        <p14:creationId xmlns:p14="http://schemas.microsoft.com/office/powerpoint/2010/main" val="310274479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75</a:t>
            </a:fld>
            <a:endParaRPr lang="en-US" sz="2400" dirty="0">
              <a:solidFill>
                <a:schemeClr val="tx1"/>
              </a:solidFill>
            </a:endParaRPr>
          </a:p>
        </p:txBody>
      </p:sp>
      <p:sp>
        <p:nvSpPr>
          <p:cNvPr id="5" name="Rectangle 4"/>
          <p:cNvSpPr/>
          <p:nvPr/>
        </p:nvSpPr>
        <p:spPr>
          <a:xfrm>
            <a:off x="0" y="0"/>
            <a:ext cx="9144000" cy="2739211"/>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FACTS</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Prior to marriage the couple signed a prenuptial agreement which among other things allowed the transfer </a:t>
            </a:r>
            <a:r>
              <a:rPr lang="en-US" sz="2400" dirty="0">
                <a:latin typeface="+mj-lt"/>
              </a:rPr>
              <a:t>of separate property into a jointly held marital status. The husband brought substantially more assets into the marriage. Upon divorce there was a dispute about whether jointly held real property and jointly held bank accounts were separate or joint marital interest property.</a:t>
            </a:r>
          </a:p>
        </p:txBody>
      </p:sp>
    </p:spTree>
    <p:extLst>
      <p:ext uri="{BB962C8B-B14F-4D97-AF65-F5344CB8AC3E}">
        <p14:creationId xmlns:p14="http://schemas.microsoft.com/office/powerpoint/2010/main" val="192763129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rPr>
              <a:pPr/>
              <a:t>76</a:t>
            </a:fld>
            <a:endParaRPr lang="en-US" sz="2400" dirty="0">
              <a:solidFill>
                <a:schemeClr val="tx1"/>
              </a:solidFill>
            </a:endParaRPr>
          </a:p>
        </p:txBody>
      </p:sp>
      <p:sp>
        <p:nvSpPr>
          <p:cNvPr id="5" name="Rectangle 4"/>
          <p:cNvSpPr/>
          <p:nvPr/>
        </p:nvSpPr>
        <p:spPr>
          <a:xfrm>
            <a:off x="0" y="0"/>
            <a:ext cx="9144000" cy="5016758"/>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TRIAL COURT DECISION</a:t>
            </a:r>
            <a:r>
              <a:rPr lang="en-US" sz="2800" b="1" dirty="0">
                <a:latin typeface="Times New Roman" panose="02020603050405020304" pitchFamily="18" charset="0"/>
                <a:cs typeface="Times New Roman" panose="02020603050405020304" pitchFamily="18" charset="0"/>
              </a:rPr>
              <a:t>:</a:t>
            </a:r>
          </a:p>
          <a:p>
            <a:pPr algn="just" defTabSz="461963">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mj-lt"/>
              </a:rPr>
              <a:t>The trial court heard testimony from both spouses, with the husband trying to have the jointly held real property and bank accounts held as his separate property. The trial court relied on the placement of the real property and bank accounts into the spouses’ joint names with right of survivorship, to establish a donative intent. The testimony of the husband was heard and was self</a:t>
            </a:r>
            <a:r>
              <a:rPr lang="en-US" sz="2400" b="1" dirty="0">
                <a:latin typeface="+mj-lt"/>
              </a:rPr>
              <a:t>-</a:t>
            </a:r>
            <a:r>
              <a:rPr lang="en-US" sz="2400" dirty="0">
                <a:latin typeface="+mj-lt"/>
              </a:rPr>
              <a:t>serving, and was treated as not being credible. The trial judge held that the presumption of donative intent was not overcome by the husband’s testimony which the husband failed to support with any independent evidence. After trial, where the two spouses gave contrary testimony, the trial judge treated all of the real property and personal property (bank accounts) as joint marital property and divided it equally. The husband appealed.</a:t>
            </a:r>
          </a:p>
        </p:txBody>
      </p:sp>
    </p:spTree>
    <p:extLst>
      <p:ext uri="{BB962C8B-B14F-4D97-AF65-F5344CB8AC3E}">
        <p14:creationId xmlns:p14="http://schemas.microsoft.com/office/powerpoint/2010/main" val="402138443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79479" y="6234049"/>
            <a:ext cx="628307" cy="549275"/>
          </a:xfrm>
        </p:spPr>
        <p:txBody>
          <a:bodyPr/>
          <a:lstStyle/>
          <a:p>
            <a:fld id="{26E42607-97AC-4998-9837-92051618486C}" type="slidenum">
              <a:rPr lang="en-US" sz="2400" smtClean="0">
                <a:solidFill>
                  <a:schemeClr val="tx1"/>
                </a:solidFill>
                <a:latin typeface="+mj-lt"/>
              </a:rPr>
              <a:pPr/>
              <a:t>77</a:t>
            </a:fld>
            <a:endParaRPr lang="en-US" sz="2400" dirty="0">
              <a:solidFill>
                <a:schemeClr val="tx1"/>
              </a:solidFill>
              <a:latin typeface="+mj-lt"/>
            </a:endParaRPr>
          </a:p>
        </p:txBody>
      </p:sp>
      <p:sp>
        <p:nvSpPr>
          <p:cNvPr id="5" name="Rectangle 4"/>
          <p:cNvSpPr/>
          <p:nvPr/>
        </p:nvSpPr>
        <p:spPr>
          <a:xfrm>
            <a:off x="0" y="0"/>
            <a:ext cx="9144000" cy="3908762"/>
          </a:xfrm>
          <a:prstGeom prst="rect">
            <a:avLst/>
          </a:prstGeom>
        </p:spPr>
        <p:txBody>
          <a:bodyPr wrap="square">
            <a:spAutoFit/>
          </a:bodyPr>
          <a:lstStyle/>
          <a:p>
            <a:pPr algn="just"/>
            <a:r>
              <a:rPr lang="en-US" sz="2800" b="1" u="sng" dirty="0">
                <a:latin typeface="Times New Roman" panose="02020603050405020304" pitchFamily="18" charset="0"/>
                <a:cs typeface="Times New Roman" panose="02020603050405020304" pitchFamily="18" charset="0"/>
              </a:rPr>
              <a:t>COURT OF CIVIL APPEALS DECISION</a:t>
            </a:r>
            <a:r>
              <a:rPr lang="en-US" sz="28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400" dirty="0">
                <a:latin typeface="+mj-lt"/>
              </a:rPr>
              <a:t>The COCA noted that this matter is an equitable proceeding, and in the absence of “abuse of discretion” by the trial judge the decision will not be overturned. While both parties agreed that the purchase of the real property and the opening of the bank accounts originated principally from the husband’s funds, the interests were voluntarily co-mingled, with no indication of an intent to maintain a separate ownership claim by the husband. In addition, the checking accounts were used freely by both spouses. The trial court decision was affirmed, meaning the presumption of a donative intent was not overcome.</a:t>
            </a:r>
          </a:p>
        </p:txBody>
      </p:sp>
    </p:spTree>
    <p:extLst>
      <p:ext uri="{BB962C8B-B14F-4D97-AF65-F5344CB8AC3E}">
        <p14:creationId xmlns:p14="http://schemas.microsoft.com/office/powerpoint/2010/main" val="123364029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448425"/>
            <a:ext cx="514350" cy="3651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78</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5124480"/>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2023 REPORT OF THE TITLE EXAMINATION STANDARDS COMMITTEE OF THE REAL PROPERTY LAW SECTION</a:t>
            </a:r>
            <a:endParaRPr lang="en-US" sz="32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Proposed Amendments to Title Standards for 2024, to be presented for approval by the House of Delegates, Oklahoma Bar Association prior to or at the 2022 OBA Annual Meeting. Additions are </a:t>
            </a:r>
            <a:r>
              <a:rPr lang="en-US" sz="2400" i="1" u="sng" dirty="0">
                <a:latin typeface="Times New Roman" panose="02020603050405020304" pitchFamily="18" charset="0"/>
                <a:cs typeface="Times New Roman" panose="02020603050405020304" pitchFamily="18" charset="0"/>
              </a:rPr>
              <a:t>underlined</a:t>
            </a:r>
            <a:r>
              <a:rPr lang="en-US" sz="2400" i="1" dirty="0">
                <a:latin typeface="Times New Roman" panose="02020603050405020304" pitchFamily="18" charset="0"/>
                <a:cs typeface="Times New Roman" panose="02020603050405020304" pitchFamily="18" charset="0"/>
              </a:rPr>
              <a:t>, deletions are indicated by </a:t>
            </a:r>
            <a:r>
              <a:rPr lang="en-US" sz="2400" i="1" strike="sngStrike" dirty="0">
                <a:latin typeface="Times New Roman" panose="02020603050405020304" pitchFamily="18" charset="0"/>
                <a:cs typeface="Times New Roman" panose="02020603050405020304" pitchFamily="18" charset="0"/>
              </a:rPr>
              <a:t>strikeout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Formatting requests that are not to be printed are contained within {curly brackets}.</a:t>
            </a:r>
          </a:p>
          <a:p>
            <a:pPr algn="just"/>
            <a:endParaRPr lang="en-US" sz="15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Title Examination Standards Sub-Committee of the Real Property Law Section proposes the following revisions and additions to the Title Standards for action by the Real Property Law Section prior to or at its annual meeting in 2023.</a:t>
            </a:r>
          </a:p>
        </p:txBody>
      </p:sp>
    </p:spTree>
    <p:extLst>
      <p:ext uri="{BB962C8B-B14F-4D97-AF65-F5344CB8AC3E}">
        <p14:creationId xmlns:p14="http://schemas.microsoft.com/office/powerpoint/2010/main" val="293774770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423025"/>
            <a:ext cx="514350" cy="3651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79</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0" y="-67270"/>
            <a:ext cx="9144000" cy="5940088"/>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Proposals approved by the Section will be presented to the House of Delegates prior to or at the 2022 OBA Annual Meeting. Proposals adopted by the House of Delegates become effective immediately.</a:t>
            </a:r>
          </a:p>
          <a:p>
            <a:pPr algn="just"/>
            <a:endParaRPr lang="en-US" sz="10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An explanatory note precedes each proposed Title Standard, indicating the nature and reason for the change proposed.</a:t>
            </a:r>
          </a:p>
          <a:p>
            <a:pPr algn="just"/>
            <a:endParaRPr lang="en-US" sz="10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Proposal No. 1.</a:t>
            </a:r>
          </a:p>
          <a:p>
            <a:pPr algn="just"/>
            <a:r>
              <a:rPr lang="en-US" sz="2400" i="1" dirty="0">
                <a:latin typeface="Times New Roman" panose="02020603050405020304" pitchFamily="18" charset="0"/>
                <a:cs typeface="Times New Roman" panose="02020603050405020304" pitchFamily="18" charset="0"/>
              </a:rPr>
              <a:t>The committee recommends a new comment to Standard 1.4(C) be included to assist title examiners with understanding the impact of curative legislation on restricted Indian interests.</a:t>
            </a:r>
          </a:p>
          <a:p>
            <a:pPr algn="just"/>
            <a:r>
              <a:rPr lang="en-US" sz="2400" dirty="0">
                <a:latin typeface="Times New Roman" panose="02020603050405020304" pitchFamily="18" charset="0"/>
                <a:cs typeface="Times New Roman" panose="02020603050405020304" pitchFamily="18" charset="0"/>
              </a:rPr>
              <a:t>1.4	REMEDIAL EFFECT OF CURATIVE LEGISLATION</a:t>
            </a:r>
          </a:p>
          <a:p>
            <a:pPr algn="just"/>
            <a:r>
              <a:rPr lang="en-US" sz="2400" i="1"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	C. The presumption of constitutionality extends to and includes 	the Simplification of Land Titles Act, the Marketable Record Title 	Act, the Limitations on Power of Foreclosure Act and legislation 	of like purpose.	</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37117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620" y="-25400"/>
            <a:ext cx="9147810" cy="1938992"/>
          </a:xfrm>
          <a:prstGeom prst="rect">
            <a:avLst/>
          </a:prstGeom>
        </p:spPr>
        <p:txBody>
          <a:bodyPr wrap="square">
            <a:spAutoFit/>
          </a:bodyPr>
          <a:lstStyle/>
          <a:p>
            <a:pPr algn="just"/>
            <a:r>
              <a:rPr lang="en-US" sz="2400" b="1" i="1" dirty="0">
                <a:latin typeface="+mj-lt"/>
              </a:rPr>
              <a:t>Cont’d Bill No. SB 212</a:t>
            </a:r>
          </a:p>
          <a:p>
            <a:pPr algn="just"/>
            <a:r>
              <a:rPr lang="en-US" sz="2400" b="1" u="sng" dirty="0">
                <a:latin typeface="+mj-lt"/>
              </a:rPr>
              <a:t>Comment</a:t>
            </a:r>
            <a:r>
              <a:rPr lang="en-US" sz="2400" b="1" dirty="0">
                <a:latin typeface="+mj-lt"/>
              </a:rPr>
              <a:t>:	SB 212 requires an affidavit regarding ownership be attached to deeds. Attorney General is responsible for promulgating the form. Establishes a Citizen Land Ownership Unit to enforce the provisions of the act. </a:t>
            </a:r>
          </a:p>
        </p:txBody>
      </p:sp>
    </p:spTree>
    <p:extLst>
      <p:ext uri="{BB962C8B-B14F-4D97-AF65-F5344CB8AC3E}">
        <p14:creationId xmlns:p14="http://schemas.microsoft.com/office/powerpoint/2010/main" val="70980998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431492"/>
            <a:ext cx="514350" cy="3651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80</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0" y="0"/>
            <a:ext cx="9144000" cy="3785652"/>
          </a:xfrm>
          <a:prstGeom prst="rect">
            <a:avLst/>
          </a:prstGeom>
        </p:spPr>
        <p:txBody>
          <a:bodyPr wrap="square">
            <a:spAutoFit/>
          </a:bodyPr>
          <a:lstStyle/>
          <a:p>
            <a:pPr algn="just" defTabSz="114300"/>
            <a:r>
              <a:rPr lang="en-US" sz="2400" u="sng" dirty="0">
                <a:latin typeface="Times New Roman" panose="02020603050405020304" pitchFamily="18" charset="0"/>
                <a:cs typeface="Times New Roman" panose="02020603050405020304" pitchFamily="18" charset="0"/>
              </a:rPr>
              <a:t>Caveat: By reason of federal supremacy, tribal treaty rights and the Oklahoma Enabling Act, the Oklahoma curative acts referenced in these Standards have no application or remedial effect on title defects involving restricted Indian title interests. Cure for these defects can only be obtained through compliance with the requirements of applicable acts of Congress.</a:t>
            </a:r>
          </a:p>
          <a:p>
            <a:pPr algn="just" defTabSz="114300"/>
            <a:endParaRPr lang="en-US" sz="1500" u="sng" dirty="0">
              <a:latin typeface="Times New Roman" panose="02020603050405020304" pitchFamily="18" charset="0"/>
              <a:cs typeface="Times New Roman" panose="02020603050405020304" pitchFamily="18" charset="0"/>
            </a:endParaRPr>
          </a:p>
          <a:p>
            <a:pPr algn="just" defTabSz="114300"/>
            <a:r>
              <a:rPr lang="en-US" sz="2400" u="sng" dirty="0">
                <a:latin typeface="Times New Roman" panose="02020603050405020304" pitchFamily="18" charset="0"/>
                <a:cs typeface="Times New Roman" panose="02020603050405020304" pitchFamily="18" charset="0"/>
              </a:rPr>
              <a:t>Authority: U.S. Const. art. I § 8, cl. 3; U.S. Const. art. VI, cl. 2; </a:t>
            </a:r>
            <a:r>
              <a:rPr lang="en-US" sz="2400" i="1" u="sng" dirty="0">
                <a:latin typeface="Times New Roman" panose="02020603050405020304" pitchFamily="18" charset="0"/>
                <a:cs typeface="Times New Roman" panose="02020603050405020304" pitchFamily="18" charset="0"/>
              </a:rPr>
              <a:t>Worcester v. Georgia</a:t>
            </a:r>
            <a:r>
              <a:rPr lang="en-US" sz="2400" u="sng" dirty="0">
                <a:latin typeface="Times New Roman" panose="02020603050405020304" pitchFamily="18" charset="0"/>
                <a:cs typeface="Times New Roman" panose="02020603050405020304" pitchFamily="18" charset="0"/>
              </a:rPr>
              <a:t>, 31 U.S. (6 Pet.) 515, 561 (1832); 18 U.S.C. § 1151; Act of June 16, 1906, § 1 (Oklahoma Enabling Act) 34 Stat. 267. </a:t>
            </a:r>
          </a:p>
        </p:txBody>
      </p:sp>
    </p:spTree>
    <p:extLst>
      <p:ext uri="{BB962C8B-B14F-4D97-AF65-F5344CB8AC3E}">
        <p14:creationId xmlns:p14="http://schemas.microsoft.com/office/powerpoint/2010/main" val="236599837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466397"/>
            <a:ext cx="590550" cy="3651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81</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486287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Proposal No. 2</a:t>
            </a:r>
          </a:p>
          <a:p>
            <a:pPr algn="ctr"/>
            <a:endParaRPr lang="en-US" sz="12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The Committee recommends a new comment to Standard 3.4 be included to assist title examiners with understanding when corrective instruments can be accepted.</a:t>
            </a:r>
          </a:p>
          <a:p>
            <a:pPr algn="just"/>
            <a:endParaRPr lang="en-US" sz="1500" i="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3.4	CORRECTIVE INSTRUMENTS</a:t>
            </a:r>
          </a:p>
          <a:p>
            <a:pPr algn="just"/>
            <a:endParaRPr lang="en-US" sz="5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Comment:  This standard addresses a situation in which the </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grantor acts without the joinder of the grantee(s) named in the </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original conveyance, or their successor(s). A corrective </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instrument executed by both the grantor and grantee, or their </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successors, that is otherwise in proper form is effective to modify </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the prior conveyance.</a:t>
            </a:r>
          </a:p>
        </p:txBody>
      </p:sp>
    </p:spTree>
    <p:extLst>
      <p:ext uri="{BB962C8B-B14F-4D97-AF65-F5344CB8AC3E}">
        <p14:creationId xmlns:p14="http://schemas.microsoft.com/office/powerpoint/2010/main" val="379263871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466397"/>
            <a:ext cx="590550" cy="3651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82</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5216813"/>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Proposal No. 3</a:t>
            </a:r>
          </a:p>
          <a:p>
            <a:pPr algn="ctr"/>
            <a:endParaRPr lang="en-US" sz="12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The Committee recommends the following editorial changes to the Title Standards so as to include additional language and correct spelling errors.</a:t>
            </a:r>
            <a:endParaRPr lang="en-US" sz="1500" i="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17.	NOTICE TO THE REGIONAL DIRECTOR OF THE BUREAU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OF INDIAN AFFAIRS</a:t>
            </a:r>
          </a:p>
          <a:p>
            <a:pPr algn="just"/>
            <a:endParaRPr lang="en-US" sz="5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Caveat:  The examiner is advised that notice must be given to the 	Regional Director for the Eastern Oklahoma Regional Office of 	the Bureau of Indian Affairs</a:t>
            </a:r>
            <a:r>
              <a:rPr lang="en-US" sz="2400" u="sng" dirty="0">
                <a:latin typeface="Times New Roman" panose="02020603050405020304" pitchFamily="18" charset="0"/>
                <a:cs typeface="Times New Roman" panose="02020603050405020304" pitchFamily="18" charset="0"/>
              </a:rPr>
              <a:t>, successor to the Muskogee Area </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Director and successor to the Five Civilized Tribes </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Superintendent</a:t>
            </a:r>
            <a:r>
              <a:rPr lang="en-US" sz="2400" dirty="0">
                <a:latin typeface="Times New Roman" panose="02020603050405020304" pitchFamily="18" charset="0"/>
                <a:cs typeface="Times New Roman" panose="02020603050405020304" pitchFamily="18" charset="0"/>
              </a:rPr>
              <a:t> of certain probate proceedings of a member of the 	Five Civilized Tribes in which a final order was entered after 	August 4, 1947.</a:t>
            </a:r>
          </a:p>
        </p:txBody>
      </p:sp>
    </p:spTree>
    <p:extLst>
      <p:ext uri="{BB962C8B-B14F-4D97-AF65-F5344CB8AC3E}">
        <p14:creationId xmlns:p14="http://schemas.microsoft.com/office/powerpoint/2010/main" val="312725324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466397"/>
            <a:ext cx="590550" cy="3651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83</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550920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Cont’d…Proposal No. 3</a:t>
            </a:r>
          </a:p>
          <a:p>
            <a:pPr algn="ctr"/>
            <a:endParaRPr lang="en-US" sz="12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In any such probate proceeding in which a final order was entered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after August 4, 1947, but on or before December 31, </a:t>
            </a:r>
            <a:r>
              <a:rPr lang="en-US" sz="2400" strike="sngStrike" dirty="0">
                <a:latin typeface="Times New Roman" panose="02020603050405020304" pitchFamily="18" charset="0"/>
                <a:cs typeface="Times New Roman" panose="02020603050405020304" pitchFamily="18" charset="0"/>
              </a:rPr>
              <a:t>2019</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2018</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which proceeding includes property restricted in the hands of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decedent of one-half or more quantum of Indian blood, written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notice must have been served on the Regional Director </a:t>
            </a:r>
            <a:r>
              <a:rPr lang="en-US" sz="2400" u="sng" dirty="0">
                <a:latin typeface="Times New Roman" panose="02020603050405020304" pitchFamily="18" charset="0"/>
                <a:cs typeface="Times New Roman" panose="02020603050405020304" pitchFamily="18" charset="0"/>
              </a:rPr>
              <a:t>for the </a:t>
            </a:r>
            <a:br>
              <a:rPr lang="en-US" sz="2400" u="sng"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Eastern Oklahoma Regional Office</a:t>
            </a:r>
            <a:r>
              <a:rPr lang="en-US" sz="2400" dirty="0">
                <a:latin typeface="Times New Roman" panose="02020603050405020304" pitchFamily="18" charset="0"/>
                <a:cs typeface="Times New Roman" panose="02020603050405020304" pitchFamily="18" charset="0"/>
              </a:rPr>
              <a:t> of the Bureau of Indian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Affairs (or its predecessor) within ten (10) days of the filing of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probate proceeding. Failure to serve notice is jurisdictional, rending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the proceedings nonbinding on the United State</a:t>
            </a:r>
            <a:r>
              <a:rPr lang="en-US" sz="2400" u="sng"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of America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void as to any restricted property interest. However, service beyond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the ten-day requirement is a procedural defect which is waived by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subsequent general entry of appearance, election not to remove, 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removal by the United States </a:t>
            </a:r>
            <a:r>
              <a:rPr lang="en-US" sz="2400" u="sng" dirty="0">
                <a:latin typeface="Times New Roman" panose="02020603050405020304" pitchFamily="18" charset="0"/>
                <a:cs typeface="Times New Roman" panose="02020603050405020304" pitchFamily="18" charset="0"/>
              </a:rPr>
              <a:t>of America</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8223456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466397"/>
            <a:ext cx="590550" cy="3651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84</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5139869"/>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Cont’d…Proposal No. 3</a:t>
            </a:r>
          </a:p>
          <a:p>
            <a:r>
              <a:rPr lang="en-US" sz="12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        In any such probate proceeding in which a final order was entered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after December 31, </a:t>
            </a:r>
            <a:r>
              <a:rPr lang="en-US" sz="2400" strike="sngStrike" dirty="0">
                <a:latin typeface="Times New Roman" panose="02020603050405020304" pitchFamily="18" charset="0"/>
                <a:cs typeface="Times New Roman" panose="02020603050405020304" pitchFamily="18" charset="0"/>
              </a:rPr>
              <a:t>2019</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2018</a:t>
            </a:r>
            <a:r>
              <a:rPr lang="en-US" sz="2400" dirty="0">
                <a:latin typeface="Times New Roman" panose="02020603050405020304" pitchFamily="18" charset="0"/>
                <a:cs typeface="Times New Roman" panose="02020603050405020304" pitchFamily="18" charset="0"/>
              </a:rPr>
              <a:t> (regardless of the decedent’s date of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death), which includes property restricted in the hands of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decedent of any quantum of Indian blood, written notice must have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been served on the Regional Director </a:t>
            </a:r>
            <a:r>
              <a:rPr lang="en-US" sz="2400" u="sng" dirty="0">
                <a:latin typeface="Times New Roman" panose="02020603050405020304" pitchFamily="18" charset="0"/>
                <a:cs typeface="Times New Roman" panose="02020603050405020304" pitchFamily="18" charset="0"/>
              </a:rPr>
              <a:t>for the Eastern Oklahoma </a:t>
            </a:r>
            <a:br>
              <a:rPr lang="en-US" sz="2400" u="sng"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Regional Office</a:t>
            </a:r>
            <a:r>
              <a:rPr lang="en-US" sz="2400" dirty="0">
                <a:latin typeface="Times New Roman" panose="02020603050405020304" pitchFamily="18" charset="0"/>
                <a:cs typeface="Times New Roman" panose="02020603050405020304" pitchFamily="18" charset="0"/>
              </a:rPr>
              <a:t> of the Bureau of Indian Affairs within ten (10) days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of the filing of the probate proceeding. Failure to serve notice 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jurisdictional, </a:t>
            </a:r>
            <a:r>
              <a:rPr lang="en-US" sz="2400" u="sng" dirty="0">
                <a:latin typeface="Times New Roman" panose="02020603050405020304" pitchFamily="18" charset="0"/>
                <a:cs typeface="Times New Roman" panose="02020603050405020304" pitchFamily="18" charset="0"/>
              </a:rPr>
              <a:t>rendering</a:t>
            </a:r>
            <a:r>
              <a:rPr lang="en-US" sz="2400" dirty="0">
                <a:latin typeface="Times New Roman" panose="02020603050405020304" pitchFamily="18" charset="0"/>
                <a:cs typeface="Times New Roman" panose="02020603050405020304" pitchFamily="18" charset="0"/>
              </a:rPr>
              <a:t> the proceedings nonbinding on the United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State</a:t>
            </a:r>
            <a:r>
              <a:rPr lang="en-US" sz="2400" u="sng"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of America and void as to any restricted property interest.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However, service beyond the ten-day requirement is a procedural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defect which is waived by subsequent general entry of appearance,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election not to remove, or removal by the United States </a:t>
            </a:r>
            <a:r>
              <a:rPr lang="en-US" sz="2400" u="sng" dirty="0">
                <a:latin typeface="Times New Roman" panose="02020603050405020304" pitchFamily="18" charset="0"/>
                <a:cs typeface="Times New Roman" panose="02020603050405020304" pitchFamily="18" charset="0"/>
              </a:rPr>
              <a:t>of America.</a:t>
            </a:r>
          </a:p>
        </p:txBody>
      </p:sp>
    </p:spTree>
    <p:extLst>
      <p:ext uri="{BB962C8B-B14F-4D97-AF65-F5344CB8AC3E}">
        <p14:creationId xmlns:p14="http://schemas.microsoft.com/office/powerpoint/2010/main" val="240296606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466397"/>
            <a:ext cx="590550" cy="3651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85</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223138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Cont’d…Proposal No. 3</a:t>
            </a:r>
          </a:p>
          <a:p>
            <a:pPr algn="ctr"/>
            <a:endParaRPr lang="en-US" sz="1500" b="1"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Authority: H.R. 2606 </a:t>
            </a:r>
            <a:r>
              <a:rPr lang="en-US" sz="2400" strike="sngStrike" dirty="0">
                <a:latin typeface="Times New Roman" panose="02020603050405020304" pitchFamily="18" charset="0"/>
                <a:cs typeface="Times New Roman" panose="02020603050405020304" pitchFamily="18" charset="0"/>
              </a:rPr>
              <a:t>Public Law 116,399</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PL 115-399, 132 Stat.   </a:t>
            </a:r>
            <a:br>
              <a:rPr lang="en-US" sz="2400" u="sng"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5331(Dec. 31, 2018)</a:t>
            </a:r>
            <a:r>
              <a:rPr lang="en-US" sz="2400" dirty="0">
                <a:latin typeface="Times New Roman" panose="02020603050405020304" pitchFamily="18" charset="0"/>
                <a:cs typeface="Times New Roman" panose="02020603050405020304" pitchFamily="18" charset="0"/>
              </a:rPr>
              <a:t> (Amendment to Stigler Act); </a:t>
            </a:r>
            <a:r>
              <a:rPr lang="en-US" sz="2400" i="1" dirty="0">
                <a:latin typeface="Times New Roman" panose="02020603050405020304" pitchFamily="18" charset="0"/>
                <a:cs typeface="Times New Roman" panose="02020603050405020304" pitchFamily="18" charset="0"/>
              </a:rPr>
              <a:t>Anderson v.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Peck</a:t>
            </a:r>
            <a:r>
              <a:rPr lang="en-US" sz="2400" dirty="0">
                <a:latin typeface="Times New Roman" panose="02020603050405020304" pitchFamily="18" charset="0"/>
                <a:cs typeface="Times New Roman" panose="02020603050405020304" pitchFamily="18" charset="0"/>
              </a:rPr>
              <a:t>, 53 F.2d 257 (N.D. Okla. 1931); </a:t>
            </a:r>
            <a:r>
              <a:rPr lang="en-US" sz="2400" i="1" dirty="0">
                <a:latin typeface="Times New Roman" panose="02020603050405020304" pitchFamily="18" charset="0"/>
                <a:cs typeface="Times New Roman" panose="02020603050405020304" pitchFamily="18" charset="0"/>
              </a:rPr>
              <a:t>United States v. Thompson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128 F.2d 173 (10 Cir. 1942).</a:t>
            </a:r>
          </a:p>
        </p:txBody>
      </p:sp>
    </p:spTree>
    <p:extLst>
      <p:ext uri="{BB962C8B-B14F-4D97-AF65-F5344CB8AC3E}">
        <p14:creationId xmlns:p14="http://schemas.microsoft.com/office/powerpoint/2010/main" val="95787799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448425"/>
            <a:ext cx="933107" cy="367087"/>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86</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10885" y="-4948"/>
            <a:ext cx="9154886"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3225"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3225"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3225"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3225"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3225"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3225"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3225"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3225"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3225" algn="l"/>
              </a:tabLst>
              <a:defRPr>
                <a:solidFill>
                  <a:schemeClr val="tx1"/>
                </a:solidFill>
                <a:latin typeface="Arial" panose="020B0604020202020204" pitchFamily="34" charset="0"/>
              </a:defRPr>
            </a:lvl9pPr>
          </a:lstStyle>
          <a:p>
            <a:pPr algn="ctr">
              <a:buNone/>
            </a:pPr>
            <a:r>
              <a:rPr lang="en-US" sz="2800" b="1" dirty="0">
                <a:latin typeface="Times New Roman" panose="02020603050405020304" pitchFamily="18" charset="0"/>
                <a:cs typeface="Times New Roman" panose="02020603050405020304" pitchFamily="18" charset="0"/>
              </a:rPr>
              <a:t>TITLE EXAMINATION STANDARDS COMMITTEE</a:t>
            </a:r>
            <a:endParaRPr lang="en-US" sz="2800" dirty="0">
              <a:latin typeface="Times New Roman" panose="02020603050405020304" pitchFamily="18" charset="0"/>
              <a:cs typeface="Times New Roman" panose="02020603050405020304" pitchFamily="18" charset="0"/>
            </a:endParaRPr>
          </a:p>
          <a:p>
            <a:pPr algn="ctr">
              <a:buNone/>
            </a:pPr>
            <a:r>
              <a:rPr lang="en-US" sz="2800" b="1" dirty="0">
                <a:latin typeface="Times New Roman" panose="02020603050405020304" pitchFamily="18" charset="0"/>
                <a:cs typeface="Times New Roman" panose="02020603050405020304" pitchFamily="18" charset="0"/>
              </a:rPr>
              <a:t>of the</a:t>
            </a:r>
            <a:endParaRPr lang="en-US" sz="2800" dirty="0">
              <a:latin typeface="Times New Roman" panose="02020603050405020304" pitchFamily="18" charset="0"/>
              <a:cs typeface="Times New Roman" panose="02020603050405020304" pitchFamily="18" charset="0"/>
            </a:endParaRPr>
          </a:p>
          <a:p>
            <a:pPr algn="ctr">
              <a:buNone/>
            </a:pPr>
            <a:r>
              <a:rPr lang="en-US" sz="2800" b="1" dirty="0">
                <a:latin typeface="Times New Roman" panose="02020603050405020304" pitchFamily="18" charset="0"/>
                <a:cs typeface="Times New Roman" panose="02020603050405020304" pitchFamily="18" charset="0"/>
              </a:rPr>
              <a:t>Real Property Law Section of the O.B.A.</a:t>
            </a:r>
          </a:p>
          <a:p>
            <a:pPr algn="ctr">
              <a:buNone/>
            </a:pPr>
            <a:endParaRPr lang="en-US" sz="1000" dirty="0">
              <a:latin typeface="Times New Roman" panose="02020603050405020304" pitchFamily="18" charset="0"/>
              <a:cs typeface="Times New Roman" panose="02020603050405020304" pitchFamily="18" charset="0"/>
            </a:endParaRPr>
          </a:p>
          <a:p>
            <a:pPr algn="ctr">
              <a:buNone/>
            </a:pPr>
            <a:r>
              <a:rPr lang="en-US" sz="2800" b="1" i="1" dirty="0">
                <a:latin typeface="Times New Roman" panose="02020603050405020304" pitchFamily="18" charset="0"/>
                <a:cs typeface="Times New Roman" panose="02020603050405020304" pitchFamily="18" charset="0"/>
              </a:rPr>
              <a:t>“FOR THE PURPOSE OF EDUCATING</a:t>
            </a:r>
            <a:endParaRPr lang="en-US" sz="2800" dirty="0">
              <a:latin typeface="Times New Roman" panose="02020603050405020304" pitchFamily="18" charset="0"/>
              <a:cs typeface="Times New Roman" panose="02020603050405020304" pitchFamily="18" charset="0"/>
            </a:endParaRPr>
          </a:p>
          <a:p>
            <a:pPr algn="ctr">
              <a:buNone/>
            </a:pPr>
            <a:r>
              <a:rPr lang="en-US" sz="2800" b="1" i="1" dirty="0">
                <a:latin typeface="Times New Roman" panose="02020603050405020304" pitchFamily="18" charset="0"/>
                <a:cs typeface="Times New Roman" panose="02020603050405020304" pitchFamily="18" charset="0"/>
              </a:rPr>
              <a:t>AND GUIDING TITLE EXAMINATION ATTORNEYS”</a:t>
            </a:r>
          </a:p>
          <a:p>
            <a:pPr algn="ctr">
              <a:buNone/>
            </a:pPr>
            <a:endParaRPr lang="en-US" sz="1000" dirty="0">
              <a:latin typeface="Times New Roman" panose="02020603050405020304" pitchFamily="18" charset="0"/>
              <a:cs typeface="Times New Roman" panose="02020603050405020304" pitchFamily="18" charset="0"/>
            </a:endParaRPr>
          </a:p>
          <a:p>
            <a:pPr algn="ctr">
              <a:buNone/>
            </a:pPr>
            <a:r>
              <a:rPr lang="en-US" sz="2800" b="1" u="sng" dirty="0">
                <a:latin typeface="Times New Roman" panose="02020603050405020304" pitchFamily="18" charset="0"/>
                <a:cs typeface="Times New Roman" panose="02020603050405020304" pitchFamily="18" charset="0"/>
              </a:rPr>
              <a:t>APRIL 20, 2024 AGENDA</a:t>
            </a:r>
          </a:p>
          <a:p>
            <a:pPr algn="ctr">
              <a:buNone/>
            </a:pP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(As of April 19, 2024)</a:t>
            </a:r>
          </a:p>
          <a:p>
            <a:pPr algn="ctr">
              <a:buNone/>
            </a:pPr>
            <a:endParaRPr lang="en-US" sz="1000" b="1" dirty="0">
              <a:latin typeface="Times New Roman" panose="02020603050405020304" pitchFamily="18" charset="0"/>
              <a:cs typeface="Times New Roman" panose="02020603050405020304" pitchFamily="18" charset="0"/>
            </a:endParaRPr>
          </a:p>
          <a:p>
            <a:pPr algn="ctr">
              <a:buNone/>
            </a:pPr>
            <a:r>
              <a:rPr lang="en-US" sz="2800" b="1" i="1" dirty="0">
                <a:latin typeface="Times New Roman" panose="02020603050405020304" pitchFamily="18" charset="0"/>
                <a:cs typeface="Times New Roman" panose="02020603050405020304" pitchFamily="18" charset="0"/>
              </a:rPr>
              <a:t>[</a:t>
            </a:r>
            <a:r>
              <a:rPr lang="en-US" sz="2800" b="1" i="1" u="sng" dirty="0">
                <a:latin typeface="Times New Roman" panose="02020603050405020304" pitchFamily="18" charset="0"/>
                <a:cs typeface="Times New Roman" panose="02020603050405020304" pitchFamily="18" charset="0"/>
              </a:rPr>
              <a:t>NOTE</a:t>
            </a:r>
            <a:r>
              <a:rPr lang="en-US" sz="2800" b="1" i="1" dirty="0">
                <a:latin typeface="Times New Roman" panose="02020603050405020304" pitchFamily="18" charset="0"/>
                <a:cs typeface="Times New Roman" panose="02020603050405020304" pitchFamily="18" charset="0"/>
              </a:rPr>
              <a:t>: SEE MEETING DATES &amp; LOCATIONS AT THE END OF THIS AGENDA]</a:t>
            </a:r>
          </a:p>
          <a:p>
            <a:pPr algn="ctr">
              <a:buNone/>
            </a:pPr>
            <a:endParaRPr lang="en-US" sz="1000" b="1" i="1" dirty="0">
              <a:latin typeface="Times New Roman" panose="02020603050405020304" pitchFamily="18" charset="0"/>
              <a:cs typeface="Times New Roman" panose="02020603050405020304" pitchFamily="18" charset="0"/>
            </a:endParaRPr>
          </a:p>
          <a:p>
            <a:pPr algn="ctr">
              <a:buNone/>
            </a:pPr>
            <a:r>
              <a:rPr lang="en-US" sz="2400" b="1" i="1" dirty="0">
                <a:latin typeface="Times New Roman" panose="02020603050405020304" pitchFamily="18" charset="0"/>
                <a:cs typeface="Times New Roman" panose="02020603050405020304" pitchFamily="18" charset="0"/>
              </a:rPr>
              <a:t>[Note: if you want to download a free pdf copy of the current 2024 TES handbook, go to www.eppersonlaw.com]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5244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448425"/>
            <a:ext cx="1134980" cy="356947"/>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87</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287" y="-16151"/>
            <a:ext cx="9144000" cy="461665"/>
          </a:xfrm>
          <a:prstGeom prst="rect">
            <a:avLst/>
          </a:prstGeom>
          <a:noFill/>
        </p:spPr>
        <p:txBody>
          <a:bodyPr wrap="square" rtlCol="0">
            <a:spAutoFit/>
          </a:bodyPr>
          <a:lstStyle/>
          <a:p>
            <a:pPr algn="ctr"/>
            <a:r>
              <a:rPr lang="en-US" sz="2400" b="1" i="1" dirty="0">
                <a:latin typeface="Times New Roman" panose="02020603050405020304" pitchFamily="18" charset="0"/>
                <a:cs typeface="Times New Roman" panose="02020603050405020304" pitchFamily="18" charset="0"/>
              </a:rPr>
              <a:t>___SATURDAY, APRIL 20, 2024 ___</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287" y="456870"/>
            <a:ext cx="9144001" cy="5262979"/>
          </a:xfrm>
          <a:prstGeom prst="rect">
            <a:avLst/>
          </a:prstGeom>
          <a:noFill/>
        </p:spPr>
        <p:txBody>
          <a:bodyPr wrap="square" rtlCol="0">
            <a:spAutoFit/>
          </a:bodyPr>
          <a:lstStyle/>
          <a:p>
            <a:pPr algn="ctr"/>
            <a:endParaRPr lang="en-US" sz="2400" b="1" i="1" u="sng" dirty="0">
              <a:latin typeface="Times New Roman" panose="02020603050405020304" pitchFamily="18" charset="0"/>
              <a:cs typeface="Times New Roman" panose="02020603050405020304" pitchFamily="18" charset="0"/>
            </a:endParaRPr>
          </a:p>
          <a:p>
            <a:pPr algn="ctr"/>
            <a:endParaRPr lang="en-US" sz="2400" b="1" i="1" u="sng" dirty="0">
              <a:latin typeface="Times New Roman" panose="02020603050405020304" pitchFamily="18" charset="0"/>
              <a:cs typeface="Times New Roman" panose="02020603050405020304" pitchFamily="18" charset="0"/>
            </a:endParaRPr>
          </a:p>
          <a:p>
            <a:pPr algn="ctr"/>
            <a:endParaRPr lang="en-US" sz="2400" b="1" i="1" u="sng" dirty="0">
              <a:latin typeface="Times New Roman" panose="02020603050405020304" pitchFamily="18" charset="0"/>
              <a:cs typeface="Times New Roman" panose="02020603050405020304" pitchFamily="18" charset="0"/>
            </a:endParaRPr>
          </a:p>
          <a:p>
            <a:pPr algn="ctr"/>
            <a:endParaRPr lang="en-US" sz="2400" b="1" i="1" u="sng" dirty="0">
              <a:latin typeface="Times New Roman" panose="02020603050405020304" pitchFamily="18" charset="0"/>
              <a:cs typeface="Times New Roman" panose="02020603050405020304" pitchFamily="18" charset="0"/>
            </a:endParaRPr>
          </a:p>
          <a:p>
            <a:pPr algn="ctr"/>
            <a:r>
              <a:rPr lang="en-US" sz="2400" b="1" i="1" u="sng" dirty="0">
                <a:latin typeface="Times New Roman" panose="02020603050405020304" pitchFamily="18" charset="0"/>
                <a:cs typeface="Times New Roman" panose="02020603050405020304" pitchFamily="18" charset="0"/>
              </a:rPr>
              <a:t>BUSINESS/GENERAL DISCUSSION OF CURRENT EVENTS</a:t>
            </a:r>
            <a:endParaRPr lang="en-US" sz="2400" dirty="0">
              <a:latin typeface="Times New Roman" panose="02020603050405020304" pitchFamily="18" charset="0"/>
              <a:cs typeface="Times New Roman" panose="02020603050405020304" pitchFamily="18" charset="0"/>
            </a:endParaRPr>
          </a:p>
          <a:p>
            <a:endParaRPr lang="en-US" sz="5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9:30 a.m. – 10:15 a.m.</a:t>
            </a:r>
            <a:endParaRPr lang="en-US" sz="24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1000" b="1"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Previous Month’s TES Committee Minutes</a:t>
            </a:r>
            <a:r>
              <a:rPr lang="en-US" sz="2400" b="1" dirty="0">
                <a:latin typeface="Times New Roman" panose="02020603050405020304" pitchFamily="18" charset="0"/>
                <a:cs typeface="Times New Roman" panose="02020603050405020304" pitchFamily="18" charset="0"/>
              </a:rPr>
              <a:t>:  	Rhonda McLean</a:t>
            </a:r>
            <a:endParaRPr lang="en-US" sz="2400" b="1" i="1" dirty="0">
              <a:latin typeface="Times New Roman" panose="02020603050405020304" pitchFamily="18" charset="0"/>
              <a:cs typeface="Times New Roman" panose="02020603050405020304" pitchFamily="18" charset="0"/>
            </a:endParaRPr>
          </a:p>
          <a:p>
            <a:endParaRPr lang="en-US" sz="1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Hot Topics / General Questions</a:t>
            </a:r>
            <a:r>
              <a:rPr lang="en-US" sz="2400" b="1" dirty="0">
                <a:latin typeface="Times New Roman" panose="02020603050405020304" pitchFamily="18" charset="0"/>
                <a:cs typeface="Times New Roman" panose="02020603050405020304" pitchFamily="18" charset="0"/>
              </a:rPr>
              <a:t>:  			Kraettli Epperson</a:t>
            </a:r>
          </a:p>
          <a:p>
            <a:endParaRPr lang="en-US" sz="1400" b="1"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Legislative Report</a:t>
            </a:r>
            <a:r>
              <a:rPr lang="en-US" sz="2400" b="1" dirty="0">
                <a:latin typeface="Times New Roman" panose="02020603050405020304" pitchFamily="18" charset="0"/>
                <a:cs typeface="Times New Roman" panose="02020603050405020304" pitchFamily="18" charset="0"/>
              </a:rPr>
              <a:t>:  					Tyler Larsen</a:t>
            </a:r>
          </a:p>
          <a:p>
            <a:endParaRPr lang="en-US" sz="2400" b="1"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Whimsy Report</a:t>
            </a:r>
            <a:r>
              <a:rPr lang="en-US" sz="2400" b="1" dirty="0">
                <a:latin typeface="Times New Roman" panose="02020603050405020304" pitchFamily="18" charset="0"/>
                <a:cs typeface="Times New Roman" panose="02020603050405020304" pitchFamily="18" charset="0"/>
              </a:rPr>
              <a:t>:					Fred </a:t>
            </a:r>
            <a:r>
              <a:rPr lang="en-US" sz="2400" b="1" dirty="0" err="1">
                <a:latin typeface="Times New Roman" panose="02020603050405020304" pitchFamily="18" charset="0"/>
                <a:cs typeface="Times New Roman" panose="02020603050405020304" pitchFamily="18" charset="0"/>
              </a:rPr>
              <a:t>Kempf</a:t>
            </a:r>
            <a:endParaRPr lang="en-US" sz="1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3809" y="609600"/>
          <a:ext cx="9144001" cy="1033069"/>
        </p:xfrm>
        <a:graphic>
          <a:graphicData uri="http://schemas.openxmlformats.org/drawingml/2006/table">
            <a:tbl>
              <a:tblPr/>
              <a:tblGrid>
                <a:gridCol w="1901191">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4804410">
                  <a:extLst>
                    <a:ext uri="{9D8B030D-6E8A-4147-A177-3AD203B41FA5}">
                      <a16:colId xmlns:a16="http://schemas.microsoft.com/office/drawing/2014/main" val="20003"/>
                    </a:ext>
                  </a:extLst>
                </a:gridCol>
              </a:tblGrid>
              <a:tr h="1033069">
                <a:tc>
                  <a:txBody>
                    <a:bodyPr/>
                    <a:lstStyle/>
                    <a:p>
                      <a:pPr marL="0" marR="0">
                        <a:lnSpc>
                          <a:spcPct val="107000"/>
                        </a:lnSpc>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solidFill>
                            <a:schemeClr val="tx1"/>
                          </a:solidFill>
                          <a:effectLst/>
                          <a:latin typeface="Times New Roman" panose="02020603050405020304" pitchFamily="18" charset="0"/>
                          <a:ea typeface="Times New Roman" panose="02020603050405020304" pitchFamily="18" charset="0"/>
                        </a:rPr>
                        <a:t>Speakers</a:t>
                      </a:r>
                    </a:p>
                    <a:p>
                      <a:pPr marL="0" marR="0">
                        <a:lnSpc>
                          <a:spcPct val="107000"/>
                        </a:lnSpc>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solidFill>
                            <a:schemeClr val="tx1"/>
                          </a:solidFill>
                          <a:effectLst/>
                          <a:latin typeface="Times New Roman" panose="02020603050405020304" pitchFamily="18" charset="0"/>
                          <a:ea typeface="Times New Roman" panose="02020603050405020304" pitchFamily="18" charset="0"/>
                        </a:rPr>
                        <a:t>(Sub-Comm.)</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solidFill>
                            <a:schemeClr val="tx1"/>
                          </a:solidFill>
                          <a:effectLst/>
                          <a:latin typeface="Times New Roman" panose="02020603050405020304" pitchFamily="18" charset="0"/>
                          <a:ea typeface="Times New Roman" panose="02020603050405020304" pitchFamily="18" charset="0"/>
                        </a:rPr>
                        <a:t>Standard#</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solidFill>
                            <a:schemeClr val="tx1"/>
                          </a:solidFill>
                          <a:effectLst/>
                          <a:latin typeface="Times New Roman" panose="02020603050405020304" pitchFamily="18" charset="0"/>
                          <a:ea typeface="Times New Roman" panose="02020603050405020304" pitchFamily="18" charset="0"/>
                        </a:rPr>
                        <a:t>Status</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solidFill>
                            <a:schemeClr val="tx1"/>
                          </a:solidFill>
                          <a:effectLst/>
                          <a:latin typeface="Times New Roman" panose="02020603050405020304" pitchFamily="18" charset="0"/>
                          <a:ea typeface="Times New Roman" panose="02020603050405020304" pitchFamily="18" charset="0"/>
                        </a:rPr>
                        <a:t>Description</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4358309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448425"/>
            <a:ext cx="1041148" cy="40957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88</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 y="0"/>
            <a:ext cx="9144003" cy="461665"/>
          </a:xfrm>
          <a:prstGeom prst="rect">
            <a:avLst/>
          </a:prstGeom>
        </p:spPr>
        <p:txBody>
          <a:bodyPr wrap="square">
            <a:spAutoFit/>
          </a:bodyPr>
          <a:lstStyle/>
          <a:p>
            <a:pPr algn="ctr"/>
            <a:r>
              <a:rPr lang="en-US" sz="2400" b="1" i="1" u="sng" dirty="0">
                <a:latin typeface="Times New Roman" panose="02020603050405020304" pitchFamily="18" charset="0"/>
                <a:cs typeface="Times New Roman" panose="02020603050405020304" pitchFamily="18" charset="0"/>
              </a:rPr>
              <a:t>PRESENTATIONS</a:t>
            </a:r>
          </a:p>
        </p:txBody>
      </p:sp>
      <p:sp>
        <p:nvSpPr>
          <p:cNvPr id="13" name="Rectangle 12"/>
          <p:cNvSpPr/>
          <p:nvPr/>
        </p:nvSpPr>
        <p:spPr>
          <a:xfrm>
            <a:off x="0" y="633146"/>
            <a:ext cx="91440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1D94F5D-10E5-4493-419E-16481F34459C}"/>
              </a:ext>
            </a:extLst>
          </p:cNvPr>
          <p:cNvGraphicFramePr>
            <a:graphicFrameLocks noGrp="1"/>
          </p:cNvGraphicFramePr>
          <p:nvPr>
            <p:extLst>
              <p:ext uri="{D42A27DB-BD31-4B8C-83A1-F6EECF244321}">
                <p14:modId xmlns:p14="http://schemas.microsoft.com/office/powerpoint/2010/main" val="1829900379"/>
              </p:ext>
            </p:extLst>
          </p:nvPr>
        </p:nvGraphicFramePr>
        <p:xfrm>
          <a:off x="0" y="1154349"/>
          <a:ext cx="9144003" cy="602413"/>
        </p:xfrm>
        <a:graphic>
          <a:graphicData uri="http://schemas.openxmlformats.org/drawingml/2006/table">
            <a:tbl>
              <a:tblPr/>
              <a:tblGrid>
                <a:gridCol w="1428466">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5429537">
                  <a:extLst>
                    <a:ext uri="{9D8B030D-6E8A-4147-A177-3AD203B41FA5}">
                      <a16:colId xmlns:a16="http://schemas.microsoft.com/office/drawing/2014/main" val="20003"/>
                    </a:ext>
                  </a:extLst>
                </a:gridCol>
              </a:tblGrid>
              <a:tr h="602413">
                <a:tc>
                  <a:txBody>
                    <a:bodyPr/>
                    <a:lstStyle/>
                    <a:p>
                      <a:pPr marL="0" marR="0" algn="l">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Wimbish</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solidFill>
                            <a:schemeClr val="tx1"/>
                          </a:solidFill>
                          <a:latin typeface="Times New Roman" panose="02020603050405020304" pitchFamily="18" charset="0"/>
                          <a:ea typeface="Times New Roman"/>
                          <a:cs typeface="Times New Roman" panose="02020603050405020304" pitchFamily="18" charset="0"/>
                        </a:rPr>
                        <a:t>23.1</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baseline="0" dirty="0">
                          <a:solidFill>
                            <a:schemeClr val="tx1"/>
                          </a:solidFill>
                          <a:latin typeface="Times New Roman" panose="02020603050405020304" pitchFamily="18" charset="0"/>
                          <a:ea typeface="Times New Roman"/>
                          <a:cs typeface="Times New Roman" panose="02020603050405020304" pitchFamily="18" charset="0"/>
                        </a:rPr>
                        <a:t>Discussion</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i="1" kern="1200" baseline="0" dirty="0">
                          <a:solidFill>
                            <a:schemeClr val="tx1"/>
                          </a:solidFill>
                          <a:effectLst/>
                          <a:latin typeface="+mj-lt"/>
                          <a:ea typeface="+mn-ea"/>
                          <a:cs typeface="+mn-cs"/>
                        </a:rPr>
                        <a:t>JUDGMENT LIENS</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D79F6FAF-88C6-23DE-2591-221DCC4AF23B}"/>
              </a:ext>
            </a:extLst>
          </p:cNvPr>
          <p:cNvGraphicFramePr>
            <a:graphicFrameLocks noGrp="1"/>
          </p:cNvGraphicFramePr>
          <p:nvPr>
            <p:extLst>
              <p:ext uri="{D42A27DB-BD31-4B8C-83A1-F6EECF244321}">
                <p14:modId xmlns:p14="http://schemas.microsoft.com/office/powerpoint/2010/main" val="3865372933"/>
              </p:ext>
            </p:extLst>
          </p:nvPr>
        </p:nvGraphicFramePr>
        <p:xfrm>
          <a:off x="-25655" y="2201494"/>
          <a:ext cx="9144003" cy="4023360"/>
        </p:xfrm>
        <a:graphic>
          <a:graphicData uri="http://schemas.openxmlformats.org/drawingml/2006/table">
            <a:tbl>
              <a:tblPr/>
              <a:tblGrid>
                <a:gridCol w="1778255">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5079748">
                  <a:extLst>
                    <a:ext uri="{9D8B030D-6E8A-4147-A177-3AD203B41FA5}">
                      <a16:colId xmlns:a16="http://schemas.microsoft.com/office/drawing/2014/main" val="20003"/>
                    </a:ext>
                  </a:extLst>
                </a:gridCol>
              </a:tblGrid>
              <a:tr h="2590800">
                <a:tc>
                  <a:txBody>
                    <a:bodyPr/>
                    <a:lstStyle/>
                    <a:p>
                      <a:r>
                        <a:rPr lang="en-US" sz="2400" b="1" u="sng" kern="1200" baseline="0" dirty="0">
                          <a:solidFill>
                            <a:schemeClr val="tx1"/>
                          </a:solidFill>
                          <a:latin typeface="Times New Roman" panose="02020603050405020304" pitchFamily="18" charset="0"/>
                          <a:ea typeface="+mn-ea"/>
                          <a:cs typeface="Times New Roman" panose="02020603050405020304" pitchFamily="18" charset="0"/>
                        </a:rPr>
                        <a:t>Keen</a:t>
                      </a:r>
                    </a:p>
                    <a:p>
                      <a:r>
                        <a:rPr lang="en-US" sz="2400" b="1" u="sng" kern="1200" baseline="0" dirty="0">
                          <a:solidFill>
                            <a:schemeClr val="tx1"/>
                          </a:solidFill>
                          <a:latin typeface="Times New Roman" panose="02020603050405020304" pitchFamily="18" charset="0"/>
                          <a:ea typeface="+mn-ea"/>
                          <a:cs typeface="Times New Roman" panose="02020603050405020304" pitchFamily="18" charset="0"/>
                        </a:rPr>
                        <a:t>Reed</a:t>
                      </a:r>
                    </a:p>
                    <a:p>
                      <a:r>
                        <a:rPr lang="en-US" sz="2400" b="1" u="sng" kern="1200" baseline="0" dirty="0">
                          <a:solidFill>
                            <a:schemeClr val="tx1"/>
                          </a:solidFill>
                          <a:latin typeface="Times New Roman" panose="02020603050405020304" pitchFamily="18" charset="0"/>
                          <a:ea typeface="+mn-ea"/>
                          <a:cs typeface="Times New Roman" panose="02020603050405020304" pitchFamily="18" charset="0"/>
                        </a:rPr>
                        <a:t>Wimbish</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McLean</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Sullivan</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Jones </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Shields</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Laughlin</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Wolf</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McEachin</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Moser-Goins</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latin typeface="Times New Roman" panose="02020603050405020304" pitchFamily="18" charset="0"/>
                          <a:ea typeface="Times New Roman"/>
                          <a:cs typeface="Times New Roman" panose="02020603050405020304" pitchFamily="18" charset="0"/>
                        </a:rPr>
                        <a:t>General</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baseline="0" dirty="0">
                          <a:latin typeface="Times New Roman" panose="02020603050405020304" pitchFamily="18" charset="0"/>
                          <a:ea typeface="Times New Roman"/>
                          <a:cs typeface="Times New Roman" panose="02020603050405020304" pitchFamily="18" charset="0"/>
                        </a:rPr>
                        <a:t>Report</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i="1" kern="1200" baseline="0" dirty="0">
                          <a:solidFill>
                            <a:schemeClr val="tx1"/>
                          </a:solidFill>
                          <a:latin typeface="Times New Roman" panose="02020603050405020304" pitchFamily="18" charset="0"/>
                          <a:ea typeface="+mn-ea"/>
                          <a:cs typeface="Times New Roman" panose="02020603050405020304" pitchFamily="18" charset="0"/>
                        </a:rPr>
                        <a:t>INDIAN TITLE STANDARD</a:t>
                      </a:r>
                    </a:p>
                    <a:p>
                      <a:pPr algn="just"/>
                      <a:r>
                        <a:rPr lang="en-US" sz="2400" b="0" i="0" kern="1200" baseline="0" dirty="0">
                          <a:solidFill>
                            <a:schemeClr val="tx1"/>
                          </a:solidFill>
                          <a:latin typeface="Times New Roman" panose="02020603050405020304" pitchFamily="18" charset="0"/>
                          <a:ea typeface="+mn-ea"/>
                          <a:cs typeface="Times New Roman" panose="02020603050405020304" pitchFamily="18" charset="0"/>
                        </a:rPr>
                        <a:t>Report on status of efforts to identify changes needed throughout the Standards to reflect the impact of Indian ownership of land. The impact on Indian titles through the application of the SLTA and the MRTA may need to be clarified.</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040828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448425"/>
            <a:ext cx="964948" cy="40957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89</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106650"/>
            <a:ext cx="91440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END OF PRESENTATIONS *****************</a:t>
            </a:r>
            <a:endParaRPr lang="en-US" sz="24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3663AE3-2FCA-E7D6-9608-5417040E5987}"/>
              </a:ext>
            </a:extLst>
          </p:cNvPr>
          <p:cNvGraphicFramePr>
            <a:graphicFrameLocks noGrp="1"/>
          </p:cNvGraphicFramePr>
          <p:nvPr>
            <p:extLst>
              <p:ext uri="{D42A27DB-BD31-4B8C-83A1-F6EECF244321}">
                <p14:modId xmlns:p14="http://schemas.microsoft.com/office/powerpoint/2010/main" val="1953924257"/>
              </p:ext>
            </p:extLst>
          </p:nvPr>
        </p:nvGraphicFramePr>
        <p:xfrm>
          <a:off x="12507" y="1828800"/>
          <a:ext cx="9144003" cy="1828800"/>
        </p:xfrm>
        <a:graphic>
          <a:graphicData uri="http://schemas.openxmlformats.org/drawingml/2006/table">
            <a:tbl>
              <a:tblPr/>
              <a:tblGrid>
                <a:gridCol w="1130493">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6108510">
                  <a:extLst>
                    <a:ext uri="{9D8B030D-6E8A-4147-A177-3AD203B41FA5}">
                      <a16:colId xmlns:a16="http://schemas.microsoft.com/office/drawing/2014/main" val="20003"/>
                    </a:ext>
                  </a:extLst>
                </a:gridCol>
              </a:tblGrid>
              <a:tr h="1614639">
                <a:tc>
                  <a:txBody>
                    <a:bodyPr/>
                    <a:lstStyle/>
                    <a:p>
                      <a:pPr marL="0" marR="0" algn="l">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a:t>
                      </a:r>
                    </a:p>
                    <a:p>
                      <a:pPr marL="0" marR="0" algn="l">
                        <a:spcBef>
                          <a:spcPts val="0"/>
                        </a:spcBef>
                        <a:spcAft>
                          <a:spcPts val="0"/>
                        </a:spcAft>
                      </a:pPr>
                      <a:r>
                        <a:rPr lang="en-US" sz="2400" b="0" u="none" dirty="0">
                          <a:effectLst/>
                          <a:latin typeface="Times New Roman" panose="02020603050405020304" pitchFamily="18" charset="0"/>
                          <a:ea typeface="Times New Roman" panose="02020603050405020304" pitchFamily="18" charset="0"/>
                        </a:rPr>
                        <a:t>Seda</a:t>
                      </a:r>
                    </a:p>
                    <a:p>
                      <a:pPr marL="0" marR="0" algn="l">
                        <a:spcBef>
                          <a:spcPts val="0"/>
                        </a:spcBef>
                        <a:spcAft>
                          <a:spcPts val="0"/>
                        </a:spcAft>
                      </a:pPr>
                      <a:r>
                        <a:rPr lang="en-US" sz="2400" b="0" u="none" dirty="0">
                          <a:effectLst/>
                          <a:latin typeface="Times New Roman" panose="02020603050405020304" pitchFamily="18" charset="0"/>
                          <a:ea typeface="Times New Roman" panose="02020603050405020304" pitchFamily="18" charset="0"/>
                        </a:rPr>
                        <a:t>Carson</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solidFill>
                            <a:schemeClr val="tx1"/>
                          </a:solidFill>
                          <a:latin typeface="Times New Roman" panose="02020603050405020304" pitchFamily="18" charset="0"/>
                          <a:ea typeface="Times New Roman"/>
                          <a:cs typeface="Times New Roman" panose="02020603050405020304" pitchFamily="18" charset="0"/>
                        </a:rPr>
                        <a:t>29.6</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baseline="0" dirty="0">
                          <a:solidFill>
                            <a:schemeClr val="tx1"/>
                          </a:solidFill>
                          <a:latin typeface="Times New Roman" panose="02020603050405020304" pitchFamily="18" charset="0"/>
                          <a:ea typeface="Times New Roman"/>
                          <a:cs typeface="Times New Roman" panose="02020603050405020304" pitchFamily="18" charset="0"/>
                        </a:rPr>
                        <a:t>Pending</a:t>
                      </a:r>
                    </a:p>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baseline="0" dirty="0">
                          <a:solidFill>
                            <a:schemeClr val="tx1"/>
                          </a:solidFill>
                          <a:latin typeface="Times New Roman" panose="02020603050405020304" pitchFamily="18" charset="0"/>
                          <a:ea typeface="Times New Roman"/>
                          <a:cs typeface="Times New Roman" panose="02020603050405020304" pitchFamily="18" charset="0"/>
                        </a:rPr>
                        <a:t>Leg.</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i="1" kern="1200" baseline="0" dirty="0">
                          <a:solidFill>
                            <a:schemeClr val="tx1"/>
                          </a:solidFill>
                          <a:effectLst/>
                          <a:latin typeface="+mj-lt"/>
                          <a:ea typeface="+mn-ea"/>
                          <a:cs typeface="+mn-cs"/>
                        </a:rPr>
                        <a:t>ABSTRACTING</a:t>
                      </a:r>
                    </a:p>
                    <a:p>
                      <a:pPr algn="just"/>
                      <a:r>
                        <a:rPr lang="en-US" sz="2400" b="0" i="0" kern="1200" dirty="0">
                          <a:solidFill>
                            <a:schemeClr val="tx1"/>
                          </a:solidFill>
                          <a:latin typeface="+mj-lt"/>
                          <a:ea typeface="+mn-ea"/>
                          <a:cs typeface="Times New Roman" panose="02020603050405020304" pitchFamily="18" charset="0"/>
                        </a:rPr>
                        <a:t>Consideration of either adding additional pleadings to show in the abstract </a:t>
                      </a:r>
                      <a:r>
                        <a:rPr lang="en-US" sz="2400" b="0" i="0" u="sng" kern="1200" dirty="0">
                          <a:solidFill>
                            <a:schemeClr val="tx1"/>
                          </a:solidFill>
                          <a:latin typeface="+mj-lt"/>
                          <a:ea typeface="+mn-ea"/>
                          <a:cs typeface="Times New Roman" panose="02020603050405020304" pitchFamily="18" charset="0"/>
                        </a:rPr>
                        <a:t>or</a:t>
                      </a:r>
                      <a:r>
                        <a:rPr lang="en-US" sz="2400" b="0" i="0" kern="1200" dirty="0">
                          <a:solidFill>
                            <a:schemeClr val="tx1"/>
                          </a:solidFill>
                          <a:latin typeface="+mj-lt"/>
                          <a:ea typeface="+mn-ea"/>
                          <a:cs typeface="Times New Roman" panose="02020603050405020304" pitchFamily="18" charset="0"/>
                        </a:rPr>
                        <a:t> removing the entire TES 29.6, due to the authority of OAB to regulate abstract content.</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Rectangle 1"/>
          <p:cNvSpPr>
            <a:spLocks noChangeArrowheads="1"/>
          </p:cNvSpPr>
          <p:nvPr/>
        </p:nvSpPr>
        <p:spPr bwMode="auto">
          <a:xfrm>
            <a:off x="0" y="90547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41388" algn="l"/>
                <a:tab pos="1490663" algn="l"/>
                <a:tab pos="2286000" algn="l"/>
                <a:tab pos="2743200" algn="l"/>
                <a:tab pos="3200400" algn="l"/>
                <a:tab pos="3657600" algn="l"/>
                <a:tab pos="4114800" algn="l"/>
                <a:tab pos="4572000" algn="l"/>
                <a:tab pos="5029200" algn="l"/>
                <a:tab pos="5486400" algn="l"/>
                <a:tab pos="5943600" algn="l"/>
              </a:tabLst>
            </a:pP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PENDING</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graphicFrame>
        <p:nvGraphicFramePr>
          <p:cNvPr id="4" name="Table 3">
            <a:extLst>
              <a:ext uri="{FF2B5EF4-FFF2-40B4-BE49-F238E27FC236}">
                <a16:creationId xmlns:a16="http://schemas.microsoft.com/office/drawing/2014/main" id="{F88E1D8D-DF6B-0D38-A94D-A376F2D8F975}"/>
              </a:ext>
            </a:extLst>
          </p:cNvPr>
          <p:cNvGraphicFramePr>
            <a:graphicFrameLocks noGrp="1"/>
          </p:cNvGraphicFramePr>
          <p:nvPr>
            <p:extLst>
              <p:ext uri="{D42A27DB-BD31-4B8C-83A1-F6EECF244321}">
                <p14:modId xmlns:p14="http://schemas.microsoft.com/office/powerpoint/2010/main" val="1207092605"/>
              </p:ext>
            </p:extLst>
          </p:nvPr>
        </p:nvGraphicFramePr>
        <p:xfrm>
          <a:off x="12507" y="3886200"/>
          <a:ext cx="9144003" cy="1614639"/>
        </p:xfrm>
        <a:graphic>
          <a:graphicData uri="http://schemas.openxmlformats.org/drawingml/2006/table">
            <a:tbl>
              <a:tblPr/>
              <a:tblGrid>
                <a:gridCol w="1130493">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5727510">
                  <a:extLst>
                    <a:ext uri="{9D8B030D-6E8A-4147-A177-3AD203B41FA5}">
                      <a16:colId xmlns:a16="http://schemas.microsoft.com/office/drawing/2014/main" val="20003"/>
                    </a:ext>
                  </a:extLst>
                </a:gridCol>
              </a:tblGrid>
              <a:tr h="1614639">
                <a:tc>
                  <a:txBody>
                    <a:bodyPr/>
                    <a:lstStyle/>
                    <a:p>
                      <a:pPr marL="0" marR="0" algn="l">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a:t>
                      </a:r>
                    </a:p>
                    <a:p>
                      <a:pPr marL="0" marR="0" algn="l">
                        <a:spcBef>
                          <a:spcPts val="0"/>
                        </a:spcBef>
                        <a:spcAft>
                          <a:spcPts val="0"/>
                        </a:spcAft>
                      </a:pPr>
                      <a:r>
                        <a:rPr lang="en-US" sz="2400" b="0" u="none" dirty="0">
                          <a:effectLst/>
                          <a:latin typeface="Times New Roman" panose="02020603050405020304" pitchFamily="18" charset="0"/>
                          <a:ea typeface="Times New Roman" panose="02020603050405020304" pitchFamily="18" charset="0"/>
                        </a:rPr>
                        <a:t>Seda</a:t>
                      </a:r>
                    </a:p>
                    <a:p>
                      <a:pPr marL="0" marR="0" algn="l">
                        <a:spcBef>
                          <a:spcPts val="0"/>
                        </a:spcBef>
                        <a:spcAft>
                          <a:spcPts val="0"/>
                        </a:spcAft>
                      </a:pPr>
                      <a:r>
                        <a:rPr lang="en-US" sz="2400" b="0" u="none" dirty="0">
                          <a:effectLst/>
                          <a:latin typeface="Times New Roman" panose="02020603050405020304" pitchFamily="18" charset="0"/>
                          <a:ea typeface="Times New Roman" panose="02020603050405020304" pitchFamily="18" charset="0"/>
                        </a:rPr>
                        <a:t>Carson</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solidFill>
                            <a:schemeClr val="tx1"/>
                          </a:solidFill>
                          <a:latin typeface="Times New Roman" panose="02020603050405020304" pitchFamily="18" charset="0"/>
                          <a:ea typeface="Times New Roman"/>
                          <a:cs typeface="Times New Roman" panose="02020603050405020304" pitchFamily="18" charset="0"/>
                        </a:rPr>
                        <a:t>General</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baseline="0" dirty="0">
                          <a:solidFill>
                            <a:schemeClr val="tx1"/>
                          </a:solidFill>
                          <a:latin typeface="Times New Roman" panose="02020603050405020304" pitchFamily="18" charset="0"/>
                          <a:ea typeface="Times New Roman"/>
                          <a:cs typeface="Times New Roman" panose="02020603050405020304" pitchFamily="18" charset="0"/>
                        </a:rPr>
                        <a:t>Pending</a:t>
                      </a:r>
                    </a:p>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baseline="0" dirty="0">
                          <a:solidFill>
                            <a:schemeClr val="tx1"/>
                          </a:solidFill>
                          <a:latin typeface="Times New Roman" panose="02020603050405020304" pitchFamily="18" charset="0"/>
                          <a:ea typeface="Times New Roman"/>
                          <a:cs typeface="Times New Roman" panose="02020603050405020304" pitchFamily="18" charset="0"/>
                        </a:rPr>
                        <a:t>Leg.</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i="1" kern="1200" baseline="0" dirty="0">
                          <a:solidFill>
                            <a:schemeClr val="tx1"/>
                          </a:solidFill>
                          <a:effectLst/>
                          <a:latin typeface="+mj-lt"/>
                          <a:ea typeface="+mn-ea"/>
                          <a:cs typeface="+mn-cs"/>
                        </a:rPr>
                        <a:t>CONTENT OF ABSTRACT</a:t>
                      </a:r>
                      <a:endParaRPr lang="en-US" sz="2400" b="0" i="0" kern="1200" baseline="0" dirty="0">
                        <a:solidFill>
                          <a:schemeClr val="tx1"/>
                        </a:solidFill>
                        <a:effectLst/>
                        <a:latin typeface="+mj-lt"/>
                        <a:ea typeface="+mn-ea"/>
                        <a:cs typeface="Times New Roman" panose="02020603050405020304" pitchFamily="18" charset="0"/>
                      </a:endParaRPr>
                    </a:p>
                    <a:p>
                      <a:pPr algn="just"/>
                      <a:r>
                        <a:rPr lang="en-US" sz="2400" b="0" i="0" kern="1200" baseline="0" dirty="0">
                          <a:solidFill>
                            <a:schemeClr val="tx1"/>
                          </a:solidFill>
                          <a:effectLst/>
                          <a:latin typeface="+mj-lt"/>
                          <a:ea typeface="+mn-ea"/>
                          <a:cs typeface="Times New Roman" panose="02020603050405020304" pitchFamily="18" charset="0"/>
                        </a:rPr>
                        <a:t>Need to analyze proper role of title examination standards in light of the authority and duty of the OAB.</a:t>
                      </a:r>
                      <a:endParaRPr lang="en-US" sz="2400" b="1" i="1" kern="1200" baseline="0" dirty="0">
                        <a:solidFill>
                          <a:schemeClr val="tx1"/>
                        </a:solidFill>
                        <a:effectLst/>
                        <a:latin typeface="+mj-lt"/>
                        <a:ea typeface="+mn-ea"/>
                        <a:cs typeface="+mn-cs"/>
                      </a:endParaRP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1003566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113462"/>
            <a:ext cx="856907" cy="66992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9</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0" y="0"/>
            <a:ext cx="9144000" cy="744563"/>
          </a:xfrm>
          <a:prstGeom prst="rect">
            <a:avLst/>
          </a:prstGeom>
        </p:spPr>
        <p:txBody>
          <a:bodyPr wrap="square">
            <a:spAutoFit/>
          </a:bodyPr>
          <a:lstStyle/>
          <a:p>
            <a:pPr indent="457200" algn="just">
              <a:lnSpc>
                <a:spcPct val="200000"/>
              </a:lnSpc>
            </a:pPr>
            <a:endParaRPr lang="en-US" sz="25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6200"/>
            <a:ext cx="7315200" cy="6781800"/>
          </a:xfrm>
          <a:prstGeom prst="rect">
            <a:avLst/>
          </a:prstGeom>
        </p:spPr>
      </p:pic>
    </p:spTree>
    <p:extLst>
      <p:ext uri="{BB962C8B-B14F-4D97-AF65-F5344CB8AC3E}">
        <p14:creationId xmlns:p14="http://schemas.microsoft.com/office/powerpoint/2010/main" val="324978750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448425"/>
            <a:ext cx="964948" cy="40957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90</a:t>
            </a:fld>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3663AE3-2FCA-E7D6-9608-5417040E5987}"/>
              </a:ext>
            </a:extLst>
          </p:cNvPr>
          <p:cNvGraphicFramePr>
            <a:graphicFrameLocks noGrp="1"/>
          </p:cNvGraphicFramePr>
          <p:nvPr>
            <p:extLst>
              <p:ext uri="{D42A27DB-BD31-4B8C-83A1-F6EECF244321}">
                <p14:modId xmlns:p14="http://schemas.microsoft.com/office/powerpoint/2010/main" val="3281851851"/>
              </p:ext>
            </p:extLst>
          </p:nvPr>
        </p:nvGraphicFramePr>
        <p:xfrm>
          <a:off x="23883" y="868680"/>
          <a:ext cx="9144003" cy="2560320"/>
        </p:xfrm>
        <a:graphic>
          <a:graphicData uri="http://schemas.openxmlformats.org/drawingml/2006/table">
            <a:tbl>
              <a:tblPr/>
              <a:tblGrid>
                <a:gridCol w="1295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6096003">
                  <a:extLst>
                    <a:ext uri="{9D8B030D-6E8A-4147-A177-3AD203B41FA5}">
                      <a16:colId xmlns:a16="http://schemas.microsoft.com/office/drawing/2014/main" val="20003"/>
                    </a:ext>
                  </a:extLst>
                </a:gridCol>
              </a:tblGrid>
              <a:tr h="1614639">
                <a:tc>
                  <a:txBody>
                    <a:bodyPr/>
                    <a:lstStyle/>
                    <a:p>
                      <a:pPr marL="0" marR="0" algn="l">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Carson</a:t>
                      </a:r>
                    </a:p>
                    <a:p>
                      <a:pPr marL="0" marR="0" algn="l">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Dowd</a:t>
                      </a:r>
                    </a:p>
                    <a:p>
                      <a:pPr marL="0" marR="0" algn="l">
                        <a:spcBef>
                          <a:spcPts val="0"/>
                        </a:spcBef>
                        <a:spcAft>
                          <a:spcPts val="0"/>
                        </a:spcAft>
                      </a:pPr>
                      <a:r>
                        <a:rPr lang="en-US" sz="2400" b="0" u="none" dirty="0" err="1">
                          <a:effectLst/>
                          <a:latin typeface="Times New Roman" panose="02020603050405020304" pitchFamily="18" charset="0"/>
                          <a:ea typeface="Times New Roman" panose="02020603050405020304" pitchFamily="18" charset="0"/>
                        </a:rPr>
                        <a:t>Seda</a:t>
                      </a:r>
                      <a:endParaRPr lang="en-US" sz="2400" b="0" u="none"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b="0" u="none" dirty="0">
                          <a:effectLst/>
                          <a:latin typeface="Times New Roman" panose="02020603050405020304" pitchFamily="18" charset="0"/>
                          <a:ea typeface="Times New Roman" panose="02020603050405020304" pitchFamily="18" charset="0"/>
                        </a:rPr>
                        <a:t>Schaller</a:t>
                      </a:r>
                    </a:p>
                    <a:p>
                      <a:pPr marL="0" marR="0" algn="l">
                        <a:spcBef>
                          <a:spcPts val="0"/>
                        </a:spcBef>
                        <a:spcAft>
                          <a:spcPts val="0"/>
                        </a:spcAft>
                      </a:pPr>
                      <a:r>
                        <a:rPr lang="en-US" sz="2400" b="0" u="none" dirty="0" err="1">
                          <a:effectLst/>
                          <a:latin typeface="Times New Roman" panose="02020603050405020304" pitchFamily="18" charset="0"/>
                          <a:ea typeface="Times New Roman" panose="02020603050405020304" pitchFamily="18" charset="0"/>
                        </a:rPr>
                        <a:t>Struckle</a:t>
                      </a:r>
                      <a:endParaRPr lang="en-US" sz="2400" b="0" u="none"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400" b="0" u="none" dirty="0">
                          <a:effectLst/>
                          <a:latin typeface="Times New Roman" panose="02020603050405020304" pitchFamily="18" charset="0"/>
                          <a:ea typeface="Times New Roman" panose="02020603050405020304" pitchFamily="18" charset="0"/>
                        </a:rPr>
                        <a:t>Ward</a:t>
                      </a:r>
                    </a:p>
                    <a:p>
                      <a:pPr marL="0" marR="0" algn="l">
                        <a:spcBef>
                          <a:spcPts val="0"/>
                        </a:spcBef>
                        <a:spcAft>
                          <a:spcPts val="0"/>
                        </a:spcAft>
                      </a:pPr>
                      <a:r>
                        <a:rPr lang="en-US" sz="2400" b="0" u="none" dirty="0" err="1">
                          <a:effectLst/>
                          <a:latin typeface="Times New Roman" panose="02020603050405020304" pitchFamily="18" charset="0"/>
                          <a:ea typeface="Times New Roman" panose="02020603050405020304" pitchFamily="18" charset="0"/>
                        </a:rPr>
                        <a:t>Wurtz</a:t>
                      </a:r>
                      <a:endParaRPr lang="en-US" sz="2400" b="0" u="none" dirty="0">
                        <a:effectLst/>
                        <a:latin typeface="Times New Roman" panose="02020603050405020304" pitchFamily="18" charset="0"/>
                        <a:ea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dirty="0">
                          <a:solidFill>
                            <a:schemeClr val="tx1"/>
                          </a:solidFill>
                          <a:latin typeface="Times New Roman" panose="02020603050405020304" pitchFamily="18" charset="0"/>
                          <a:ea typeface="Times New Roman"/>
                          <a:cs typeface="Times New Roman" panose="02020603050405020304" pitchFamily="18" charset="0"/>
                        </a:rPr>
                        <a:t>17.4</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0" baseline="0" dirty="0">
                          <a:solidFill>
                            <a:schemeClr val="tx1"/>
                          </a:solidFill>
                          <a:latin typeface="Times New Roman" panose="02020603050405020304" pitchFamily="18" charset="0"/>
                          <a:ea typeface="Times New Roman"/>
                          <a:cs typeface="Times New Roman" panose="02020603050405020304" pitchFamily="18" charset="0"/>
                        </a:rPr>
                        <a:t>Report</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i="1" kern="1200" dirty="0">
                          <a:solidFill>
                            <a:schemeClr val="tx1"/>
                          </a:solidFill>
                          <a:effectLst/>
                          <a:latin typeface="+mj-lt"/>
                          <a:ea typeface="+mn-ea"/>
                          <a:cs typeface="+mn-cs"/>
                        </a:rPr>
                        <a:t>TRANSFER</a:t>
                      </a:r>
                      <a:r>
                        <a:rPr lang="en-US" sz="2400" b="1" i="1" kern="1200" baseline="0" dirty="0">
                          <a:solidFill>
                            <a:schemeClr val="tx1"/>
                          </a:solidFill>
                          <a:effectLst/>
                          <a:latin typeface="+mj-lt"/>
                          <a:ea typeface="+mn-ea"/>
                          <a:cs typeface="+mn-cs"/>
                        </a:rPr>
                        <a:t> ON DEATH DEEDS</a:t>
                      </a:r>
                    </a:p>
                    <a:p>
                      <a:pPr algn="l"/>
                      <a:r>
                        <a:rPr lang="en-US" sz="2700" b="0" i="0" kern="1200" dirty="0">
                          <a:solidFill>
                            <a:schemeClr val="tx1"/>
                          </a:solidFill>
                          <a:latin typeface="+mj-lt"/>
                          <a:ea typeface="+mn-ea"/>
                          <a:cs typeface="Times New Roman" panose="02020603050405020304" pitchFamily="18" charset="0"/>
                        </a:rPr>
                        <a:t>     -    </a:t>
                      </a:r>
                      <a:r>
                        <a:rPr lang="en-US" sz="2400" b="0" i="0" kern="1200" dirty="0">
                          <a:solidFill>
                            <a:schemeClr val="tx1"/>
                          </a:solidFill>
                          <a:latin typeface="+mj-lt"/>
                          <a:ea typeface="+mn-ea"/>
                          <a:cs typeface="Times New Roman" panose="02020603050405020304" pitchFamily="18" charset="0"/>
                        </a:rPr>
                        <a:t>Joint tenancy language?</a:t>
                      </a:r>
                    </a:p>
                    <a:p>
                      <a:pPr algn="l"/>
                      <a:r>
                        <a:rPr lang="en-US" sz="2400" b="0" i="0" kern="1200" baseline="0" dirty="0">
                          <a:solidFill>
                            <a:schemeClr val="tx1"/>
                          </a:solidFill>
                          <a:latin typeface="+mj-lt"/>
                          <a:ea typeface="+mn-ea"/>
                          <a:cs typeface="Times New Roman" panose="02020603050405020304" pitchFamily="18" charset="0"/>
                        </a:rPr>
                        <a:t>     -     Interest at death?</a:t>
                      </a:r>
                    </a:p>
                    <a:p>
                      <a:pPr algn="l"/>
                      <a:r>
                        <a:rPr lang="en-US" sz="2400" b="0" i="0" kern="1200" baseline="0" dirty="0">
                          <a:solidFill>
                            <a:schemeClr val="tx1"/>
                          </a:solidFill>
                          <a:latin typeface="+mj-lt"/>
                          <a:ea typeface="+mn-ea"/>
                          <a:cs typeface="Times New Roman" panose="02020603050405020304" pitchFamily="18" charset="0"/>
                        </a:rPr>
                        <a:t>     -     Substantial Compliance</a:t>
                      </a:r>
                    </a:p>
                    <a:p>
                      <a:pPr algn="l"/>
                      <a:r>
                        <a:rPr lang="en-US" sz="2400" b="0" i="0" kern="1200" baseline="0" dirty="0">
                          <a:solidFill>
                            <a:schemeClr val="tx1"/>
                          </a:solidFill>
                          <a:latin typeface="+mj-lt"/>
                          <a:ea typeface="+mn-ea"/>
                          <a:cs typeface="Times New Roman" panose="02020603050405020304" pitchFamily="18" charset="0"/>
                        </a:rPr>
                        <a:t>     -     SB298</a:t>
                      </a:r>
                      <a:endParaRPr lang="en-US" sz="2400" b="0" i="0" kern="1200" dirty="0">
                        <a:solidFill>
                          <a:schemeClr val="tx1"/>
                        </a:solidFill>
                        <a:latin typeface="+mj-lt"/>
                        <a:ea typeface="+mn-ea"/>
                        <a:cs typeface="Times New Roman" panose="02020603050405020304" pitchFamily="18" charset="0"/>
                      </a:endParaRP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Rectangle 1"/>
          <p:cNvSpPr>
            <a:spLocks noChangeArrowheads="1"/>
          </p:cNvSpPr>
          <p:nvPr/>
        </p:nvSpPr>
        <p:spPr bwMode="auto">
          <a:xfrm>
            <a:off x="12510" y="2957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457200" algn="l"/>
                <a:tab pos="941388" algn="l"/>
                <a:tab pos="1490663" algn="l"/>
                <a:tab pos="2286000" algn="l"/>
                <a:tab pos="2743200" algn="l"/>
                <a:tab pos="3200400" algn="l"/>
                <a:tab pos="3657600" algn="l"/>
                <a:tab pos="4114800" algn="l"/>
                <a:tab pos="4572000" algn="l"/>
                <a:tab pos="5029200" algn="l"/>
                <a:tab pos="5486400" algn="l"/>
                <a:tab pos="5943600" algn="l"/>
              </a:tabLst>
            </a:pP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ROVED</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238BE3-6557-BFE7-98A9-32297A4EDD1F}"/>
              </a:ext>
            </a:extLst>
          </p:cNvPr>
          <p:cNvSpPr/>
          <p:nvPr/>
        </p:nvSpPr>
        <p:spPr>
          <a:xfrm>
            <a:off x="-30200" y="3775738"/>
            <a:ext cx="9143999" cy="461665"/>
          </a:xfrm>
          <a:prstGeom prst="rect">
            <a:avLst/>
          </a:prstGeom>
        </p:spPr>
        <p:txBody>
          <a:bodyPr wrap="square">
            <a:spAutoFit/>
          </a:bodyPr>
          <a:lstStyle/>
          <a:p>
            <a:pPr lvl="0" algn="ctr" fontAlgn="base">
              <a:spcBef>
                <a:spcPct val="0"/>
              </a:spcBef>
              <a:spcAft>
                <a:spcPct val="0"/>
              </a:spcAft>
              <a:tabLst>
                <a:tab pos="-914400" algn="l"/>
                <a:tab pos="-457200" algn="l"/>
                <a:tab pos="0" algn="l"/>
                <a:tab pos="457200" algn="l"/>
                <a:tab pos="941388" algn="l"/>
                <a:tab pos="1490663" algn="l"/>
                <a:tab pos="2286000" algn="l"/>
                <a:tab pos="2743200" algn="l"/>
                <a:tab pos="3200400" algn="l"/>
                <a:tab pos="3657600" algn="l"/>
                <a:tab pos="4114800" algn="l"/>
                <a:tab pos="4572000" algn="l"/>
                <a:tab pos="5029200" algn="l"/>
                <a:tab pos="5486400" algn="l"/>
                <a:tab pos="5943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UNSCHEDULED</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Rectangle 6"/>
          <p:cNvSpPr/>
          <p:nvPr/>
        </p:nvSpPr>
        <p:spPr>
          <a:xfrm>
            <a:off x="-37025" y="4584141"/>
            <a:ext cx="9144000" cy="461665"/>
          </a:xfrm>
          <a:prstGeom prst="rect">
            <a:avLst/>
          </a:prstGeom>
        </p:spPr>
        <p:txBody>
          <a:bodyPr wrap="square">
            <a:spAutoFit/>
          </a:bodyPr>
          <a:lstStyle/>
          <a:p>
            <a:pPr lvl="0" algn="ctr" fontAlgn="base">
              <a:spcBef>
                <a:spcPct val="0"/>
              </a:spcBef>
              <a:spcAft>
                <a:spcPct val="0"/>
              </a:spcAft>
              <a:tabLst>
                <a:tab pos="-914400" algn="l"/>
                <a:tab pos="-457200" algn="l"/>
                <a:tab pos="0" algn="l"/>
                <a:tab pos="457200" algn="l"/>
                <a:tab pos="941388" algn="l"/>
                <a:tab pos="1490663" algn="l"/>
                <a:tab pos="2286000" algn="l"/>
                <a:tab pos="2743200" algn="l"/>
                <a:tab pos="3200400" algn="l"/>
                <a:tab pos="3657600" algn="l"/>
                <a:tab pos="4114800" algn="l"/>
                <a:tab pos="4572000" algn="l"/>
                <a:tab pos="5029200" algn="l"/>
                <a:tab pos="5486400" algn="l"/>
                <a:tab pos="5943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TABLED TO 2025</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06530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448425"/>
            <a:ext cx="964948" cy="40957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91</a:t>
            </a:fld>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727138216"/>
              </p:ext>
            </p:extLst>
          </p:nvPr>
        </p:nvGraphicFramePr>
        <p:xfrm>
          <a:off x="0" y="2667001"/>
          <a:ext cx="9144003" cy="1905000"/>
        </p:xfrm>
        <a:graphic>
          <a:graphicData uri="http://schemas.openxmlformats.org/drawingml/2006/table">
            <a:tbl>
              <a:tblPr/>
              <a:tblGrid>
                <a:gridCol w="1321055">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5536948">
                  <a:extLst>
                    <a:ext uri="{9D8B030D-6E8A-4147-A177-3AD203B41FA5}">
                      <a16:colId xmlns:a16="http://schemas.microsoft.com/office/drawing/2014/main" val="20003"/>
                    </a:ext>
                  </a:extLst>
                </a:gridCol>
              </a:tblGrid>
              <a:tr h="1905000">
                <a:tc>
                  <a:txBody>
                    <a:bodyPr/>
                    <a:lstStyle/>
                    <a:p>
                      <a:r>
                        <a:rPr lang="en-US" sz="2400" b="1" u="sng" kern="1200" baseline="0" dirty="0">
                          <a:solidFill>
                            <a:schemeClr val="tx1"/>
                          </a:solidFill>
                          <a:latin typeface="Times New Roman" panose="02020603050405020304" pitchFamily="18" charset="0"/>
                          <a:ea typeface="+mn-ea"/>
                          <a:cs typeface="Times New Roman" panose="02020603050405020304" pitchFamily="18" charset="0"/>
                        </a:rPr>
                        <a:t>Larsen</a:t>
                      </a:r>
                    </a:p>
                    <a:p>
                      <a:r>
                        <a:rPr lang="en-US" sz="2400" b="0" u="none" kern="1200" baseline="0" dirty="0" err="1">
                          <a:solidFill>
                            <a:schemeClr val="tx1"/>
                          </a:solidFill>
                          <a:latin typeface="Times New Roman" panose="02020603050405020304" pitchFamily="18" charset="0"/>
                          <a:ea typeface="+mn-ea"/>
                          <a:cs typeface="Times New Roman" panose="02020603050405020304" pitchFamily="18" charset="0"/>
                        </a:rPr>
                        <a:t>Astle</a:t>
                      </a:r>
                      <a:endParaRPr lang="en-US" sz="2400" b="0" u="non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Wittrock</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Schaller</a:t>
                      </a:r>
                    </a:p>
                    <a:p>
                      <a:r>
                        <a:rPr lang="en-US" sz="2400" b="0" u="none" kern="1200" baseline="0" dirty="0" err="1">
                          <a:solidFill>
                            <a:schemeClr val="tx1"/>
                          </a:solidFill>
                          <a:latin typeface="Times New Roman" panose="02020603050405020304" pitchFamily="18" charset="0"/>
                          <a:ea typeface="+mn-ea"/>
                          <a:cs typeface="Times New Roman" panose="02020603050405020304" pitchFamily="18" charset="0"/>
                        </a:rPr>
                        <a:t>Struckle</a:t>
                      </a:r>
                      <a:endParaRPr lang="en-US" sz="2400" b="0" u="none" kern="1200" baseline="0" dirty="0">
                        <a:solidFill>
                          <a:schemeClr val="tx1"/>
                        </a:solidFill>
                        <a:latin typeface="Times New Roman" panose="02020603050405020304" pitchFamily="18" charset="0"/>
                        <a:ea typeface="+mn-ea"/>
                        <a:cs typeface="Times New Roman" panose="02020603050405020304" pitchFamily="18" charset="0"/>
                      </a:endParaRP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1" dirty="0">
                          <a:latin typeface="Times New Roman" panose="02020603050405020304" pitchFamily="18" charset="0"/>
                          <a:ea typeface="Times New Roman"/>
                          <a:cs typeface="Times New Roman" panose="02020603050405020304" pitchFamily="18" charset="0"/>
                        </a:rPr>
                        <a:t>24.*</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1" baseline="0" dirty="0" err="1">
                          <a:latin typeface="Times New Roman" panose="02020603050405020304" pitchFamily="18" charset="0"/>
                          <a:ea typeface="Times New Roman"/>
                          <a:cs typeface="Times New Roman" panose="02020603050405020304" pitchFamily="18" charset="0"/>
                        </a:rPr>
                        <a:t>Unsch</a:t>
                      </a:r>
                      <a:r>
                        <a:rPr lang="en-US" sz="2400" b="1" baseline="0" dirty="0">
                          <a:latin typeface="Times New Roman" panose="02020603050405020304" pitchFamily="18" charset="0"/>
                          <a:ea typeface="Times New Roman"/>
                          <a:cs typeface="Times New Roman" panose="02020603050405020304" pitchFamily="18" charset="0"/>
                        </a:rPr>
                        <a:t>.</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i="1" kern="1200" baseline="0" dirty="0">
                          <a:solidFill>
                            <a:schemeClr val="tx1"/>
                          </a:solidFill>
                          <a:latin typeface="Times New Roman" panose="02020603050405020304" pitchFamily="18" charset="0"/>
                          <a:ea typeface="+mn-ea"/>
                          <a:cs typeface="Times New Roman" panose="02020603050405020304" pitchFamily="18" charset="0"/>
                        </a:rPr>
                        <a:t>AFFIDAVIT AND RECITALS</a:t>
                      </a:r>
                    </a:p>
                    <a:p>
                      <a:pPr algn="l"/>
                      <a:r>
                        <a:rPr lang="en-US" sz="2400" b="0" i="0" kern="1200" baseline="0" dirty="0">
                          <a:solidFill>
                            <a:schemeClr val="tx1"/>
                          </a:solidFill>
                          <a:latin typeface="Times New Roman" panose="02020603050405020304" pitchFamily="18" charset="0"/>
                          <a:ea typeface="+mn-ea"/>
                          <a:cs typeface="Times New Roman" panose="02020603050405020304" pitchFamily="18" charset="0"/>
                        </a:rPr>
                        <a:t>The question has come up on how affidavits are to be used in lieu of mortgage releases.</a:t>
                      </a:r>
                    </a:p>
                    <a:p>
                      <a:pPr algn="l"/>
                      <a:endParaRPr lang="en-US" sz="2400" b="1" i="1" kern="1200" dirty="0">
                        <a:solidFill>
                          <a:schemeClr val="tx1"/>
                        </a:solidFill>
                        <a:latin typeface="Times New Roman" panose="02020603050405020304" pitchFamily="18" charset="0"/>
                        <a:ea typeface="+mn-ea"/>
                        <a:cs typeface="Times New Roman" panose="02020603050405020304" pitchFamily="18" charset="0"/>
                      </a:endParaRP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45947528"/>
              </p:ext>
            </p:extLst>
          </p:nvPr>
        </p:nvGraphicFramePr>
        <p:xfrm>
          <a:off x="-25654" y="0"/>
          <a:ext cx="9144002" cy="2194560"/>
        </p:xfrm>
        <a:graphic>
          <a:graphicData uri="http://schemas.openxmlformats.org/drawingml/2006/table">
            <a:tbl>
              <a:tblPr/>
              <a:tblGrid>
                <a:gridCol w="1447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5562602">
                  <a:extLst>
                    <a:ext uri="{9D8B030D-6E8A-4147-A177-3AD203B41FA5}">
                      <a16:colId xmlns:a16="http://schemas.microsoft.com/office/drawing/2014/main" val="20003"/>
                    </a:ext>
                  </a:extLst>
                </a:gridCol>
              </a:tblGrid>
              <a:tr h="609600">
                <a:tc>
                  <a:txBody>
                    <a:bodyPr/>
                    <a:lstStyle/>
                    <a:p>
                      <a:r>
                        <a:rPr lang="en-US" sz="2400" b="1" u="sng" kern="1200" baseline="0" dirty="0">
                          <a:solidFill>
                            <a:schemeClr val="tx1"/>
                          </a:solidFill>
                          <a:latin typeface="Times New Roman" panose="02020603050405020304" pitchFamily="18" charset="0"/>
                          <a:ea typeface="+mn-ea"/>
                          <a:cs typeface="Times New Roman" panose="02020603050405020304" pitchFamily="18" charset="0"/>
                        </a:rPr>
                        <a:t>Epperson</a:t>
                      </a:r>
                    </a:p>
                    <a:p>
                      <a:r>
                        <a:rPr lang="en-US" sz="2400" b="0" u="none" kern="1200" baseline="0" dirty="0" err="1">
                          <a:solidFill>
                            <a:schemeClr val="tx1"/>
                          </a:solidFill>
                          <a:latin typeface="Times New Roman" panose="02020603050405020304" pitchFamily="18" charset="0"/>
                          <a:ea typeface="+mn-ea"/>
                          <a:cs typeface="Times New Roman" panose="02020603050405020304" pitchFamily="18" charset="0"/>
                        </a:rPr>
                        <a:t>Carruth</a:t>
                      </a:r>
                      <a:endParaRPr lang="en-US" sz="2400" b="0" u="non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Dowd</a:t>
                      </a: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McLean</a:t>
                      </a:r>
                    </a:p>
                    <a:p>
                      <a:r>
                        <a:rPr lang="en-US" sz="2400" b="0" u="none" kern="1200" baseline="0" dirty="0" err="1">
                          <a:solidFill>
                            <a:schemeClr val="tx1"/>
                          </a:solidFill>
                          <a:latin typeface="Times New Roman" panose="02020603050405020304" pitchFamily="18" charset="0"/>
                          <a:ea typeface="+mn-ea"/>
                          <a:cs typeface="Times New Roman" panose="02020603050405020304" pitchFamily="18" charset="0"/>
                        </a:rPr>
                        <a:t>Seda</a:t>
                      </a:r>
                      <a:endParaRPr lang="en-US" sz="2400" b="0" u="non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2400" b="0" u="none" kern="1200" baseline="0" dirty="0">
                          <a:solidFill>
                            <a:schemeClr val="tx1"/>
                          </a:solidFill>
                          <a:latin typeface="Times New Roman" panose="02020603050405020304" pitchFamily="18" charset="0"/>
                          <a:ea typeface="+mn-ea"/>
                          <a:cs typeface="Times New Roman" panose="02020603050405020304" pitchFamily="18" charset="0"/>
                        </a:rPr>
                        <a:t>Taylor</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u="none" kern="1200" baseline="0" dirty="0">
                          <a:solidFill>
                            <a:schemeClr val="tx1"/>
                          </a:solidFill>
                          <a:latin typeface="Times New Roman" panose="02020603050405020304" pitchFamily="18" charset="0"/>
                          <a:ea typeface="+mn-ea"/>
                          <a:cs typeface="Times New Roman" panose="02020603050405020304" pitchFamily="18" charset="0"/>
                        </a:rPr>
                        <a:t>NEW</a:t>
                      </a:r>
                    </a:p>
                    <a:p>
                      <a:pPr marL="0" marR="0">
                        <a:lnSpc>
                          <a:spcPts val="600"/>
                        </a:lnSpc>
                        <a:spcBef>
                          <a:spcPts val="0"/>
                        </a:spcBef>
                        <a:spcAft>
                          <a:spcPts val="0"/>
                        </a:spcAft>
                      </a:pPr>
                      <a:endParaRPr lang="en-US" sz="2100" b="1" dirty="0">
                        <a:latin typeface="Times New Roman" panose="02020603050405020304" pitchFamily="18" charset="0"/>
                        <a:ea typeface="Times New Roman"/>
                        <a:cs typeface="Times New Roman" panose="02020603050405020304" pitchFamily="18" charset="0"/>
                      </a:endParaRP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1" dirty="0">
                          <a:latin typeface="Times New Roman" panose="02020603050405020304" pitchFamily="18" charset="0"/>
                          <a:ea typeface="Times New Roman"/>
                          <a:cs typeface="Times New Roman" panose="02020603050405020304" pitchFamily="18" charset="0"/>
                        </a:rPr>
                        <a:t>Pending</a:t>
                      </a:r>
                    </a:p>
                    <a:p>
                      <a:pPr marL="0" marR="0">
                        <a:spcBef>
                          <a:spcPts val="0"/>
                        </a:spcBef>
                        <a:spcAft>
                          <a:spcPts val="290"/>
                        </a:spcAft>
                        <a:tabLst>
                          <a:tab pos="-914400" algn="l"/>
                          <a:tab pos="-457200" algn="l"/>
                          <a:tab pos="0" algn="l"/>
                          <a:tab pos="457200" algn="l"/>
                          <a:tab pos="941705" algn="l"/>
                          <a:tab pos="1490980" algn="l"/>
                          <a:tab pos="2286000" algn="l"/>
                          <a:tab pos="2743200" algn="l"/>
                          <a:tab pos="3200400" algn="l"/>
                          <a:tab pos="3657600" algn="l"/>
                          <a:tab pos="4114800" algn="l"/>
                          <a:tab pos="4572000" algn="l"/>
                          <a:tab pos="5029200" algn="l"/>
                          <a:tab pos="5486400" algn="l"/>
                          <a:tab pos="5943600" algn="l"/>
                        </a:tabLst>
                      </a:pPr>
                      <a:r>
                        <a:rPr lang="en-US" sz="2400" b="1" dirty="0">
                          <a:latin typeface="Times New Roman" panose="02020603050405020304" pitchFamily="18" charset="0"/>
                          <a:ea typeface="Times New Roman"/>
                          <a:cs typeface="Times New Roman" panose="02020603050405020304" pitchFamily="18" charset="0"/>
                        </a:rPr>
                        <a:t>Leg.</a:t>
                      </a: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1" i="1" kern="1200" baseline="0" dirty="0">
                          <a:solidFill>
                            <a:schemeClr val="tx1"/>
                          </a:solidFill>
                          <a:latin typeface="Times New Roman" panose="02020603050405020304" pitchFamily="18" charset="0"/>
                          <a:ea typeface="+mn-ea"/>
                          <a:cs typeface="Times New Roman" panose="02020603050405020304" pitchFamily="18" charset="0"/>
                        </a:rPr>
                        <a:t>DEFAULT JUDGMENTS</a:t>
                      </a:r>
                    </a:p>
                    <a:p>
                      <a:pPr algn="just"/>
                      <a:r>
                        <a:rPr lang="en-US" sz="2400" b="0" i="0" kern="1200" baseline="0" dirty="0">
                          <a:solidFill>
                            <a:schemeClr val="tx1"/>
                          </a:solidFill>
                          <a:effectLst/>
                          <a:latin typeface="Times New Roman" panose="02020603050405020304" pitchFamily="18" charset="0"/>
                          <a:ea typeface="+mn-ea"/>
                          <a:cs typeface="Times New Roman" panose="02020603050405020304" pitchFamily="18" charset="0"/>
                        </a:rPr>
                        <a:t>Discussion as to motions for default judgments when seeking in light of the </a:t>
                      </a:r>
                      <a:r>
                        <a:rPr lang="en-US" sz="2400" b="0" i="1" u="sng" kern="1200" baseline="0" dirty="0" err="1">
                          <a:solidFill>
                            <a:schemeClr val="tx1"/>
                          </a:solidFill>
                          <a:effectLst/>
                          <a:latin typeface="Times New Roman" panose="02020603050405020304" pitchFamily="18" charset="0"/>
                          <a:ea typeface="+mn-ea"/>
                          <a:cs typeface="Times New Roman" panose="02020603050405020304" pitchFamily="18" charset="0"/>
                        </a:rPr>
                        <a:t>Schweigert</a:t>
                      </a:r>
                      <a:r>
                        <a:rPr lang="en-US" sz="2400" b="0" i="0" kern="1200" baseline="0" dirty="0">
                          <a:solidFill>
                            <a:schemeClr val="tx1"/>
                          </a:solidFill>
                          <a:effectLst/>
                          <a:latin typeface="Times New Roman" panose="02020603050405020304" pitchFamily="18" charset="0"/>
                          <a:ea typeface="+mn-ea"/>
                          <a:cs typeface="Times New Roman" panose="02020603050405020304" pitchFamily="18" charset="0"/>
                        </a:rPr>
                        <a:t> case.</a:t>
                      </a:r>
                      <a:endParaRPr lang="en-US" sz="2400" b="0" i="0" kern="1200" baseline="0" dirty="0">
                        <a:solidFill>
                          <a:schemeClr val="tx1"/>
                        </a:solidFill>
                        <a:latin typeface="Times New Roman" panose="02020603050405020304" pitchFamily="18" charset="0"/>
                        <a:ea typeface="+mn-ea"/>
                        <a:cs typeface="Times New Roman" panose="02020603050405020304" pitchFamily="18" charset="0"/>
                      </a:endParaRP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8566651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448424"/>
            <a:ext cx="933107" cy="409575"/>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92</a:t>
            </a:fld>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1295386"/>
              </p:ext>
            </p:extLst>
          </p:nvPr>
        </p:nvGraphicFramePr>
        <p:xfrm>
          <a:off x="3809" y="-16933"/>
          <a:ext cx="9144002" cy="6339840"/>
        </p:xfrm>
        <a:graphic>
          <a:graphicData uri="http://schemas.openxmlformats.org/drawingml/2006/table">
            <a:tbl>
              <a:tblPr>
                <a:tableStyleId>{5940675A-B579-460E-94D1-54222C63F5DA}</a:tableStyleId>
              </a:tblPr>
              <a:tblGrid>
                <a:gridCol w="4110991">
                  <a:extLst>
                    <a:ext uri="{9D8B030D-6E8A-4147-A177-3AD203B41FA5}">
                      <a16:colId xmlns:a16="http://schemas.microsoft.com/office/drawing/2014/main" val="20000"/>
                    </a:ext>
                  </a:extLst>
                </a:gridCol>
                <a:gridCol w="5033011">
                  <a:extLst>
                    <a:ext uri="{9D8B030D-6E8A-4147-A177-3AD203B41FA5}">
                      <a16:colId xmlns:a16="http://schemas.microsoft.com/office/drawing/2014/main" val="20003"/>
                    </a:ext>
                  </a:extLst>
                </a:gridCol>
              </a:tblGrid>
              <a:tr h="474133">
                <a:tc gridSpan="2">
                  <a:txBody>
                    <a:bodyPr/>
                    <a:lstStyle/>
                    <a:p>
                      <a:pPr algn="ctr"/>
                      <a:r>
                        <a:rPr lang="en-US" sz="3200" b="1" i="1" u="sng" kern="1200" baseline="0" dirty="0">
                          <a:latin typeface="+mj-lt"/>
                        </a:rPr>
                        <a:t>COMMITTEE OFFICERS</a:t>
                      </a:r>
                      <a:r>
                        <a:rPr lang="en-US" sz="2400" b="1" u="none" kern="1200" baseline="0" dirty="0">
                          <a:latin typeface="+mj-lt"/>
                        </a:rPr>
                        <a:t>:</a:t>
                      </a:r>
                      <a:endParaRPr lang="en-US" sz="2400" b="1" i="1" u="none" kern="1200" baseline="0" dirty="0">
                        <a:solidFill>
                          <a:schemeClr val="tx1"/>
                        </a:solidFill>
                        <a:latin typeface="+mj-lt"/>
                        <a:ea typeface="+mn-ea"/>
                        <a:cs typeface="Times New Roman" panose="02020603050405020304" pitchFamily="18" charset="0"/>
                      </a:endParaRPr>
                    </a:p>
                  </a:txBody>
                  <a:tcPr marL="71120" marR="71120" marT="0" marB="0" anchor="b"/>
                </a:tc>
                <a:tc hMerge="1">
                  <a:txBody>
                    <a:bodyPr/>
                    <a:lstStyle/>
                    <a:p>
                      <a:pPr algn="just"/>
                      <a:endParaRPr lang="en-US" sz="2400" b="0" i="0" kern="1200" baseline="0" dirty="0">
                        <a:solidFill>
                          <a:schemeClr val="tx1"/>
                        </a:solidFill>
                        <a:latin typeface="Times New Roman" panose="02020603050405020304" pitchFamily="18" charset="0"/>
                        <a:ea typeface="+mn-ea"/>
                        <a:cs typeface="Times New Roman" panose="02020603050405020304" pitchFamily="18" charset="0"/>
                      </a:endParaRPr>
                    </a:p>
                  </a:txBody>
                  <a:tcPr marL="71120" marR="71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r>
                        <a:rPr lang="en-US" sz="2400" b="1" u="sng" kern="1200" baseline="0" dirty="0">
                          <a:latin typeface="+mj-lt"/>
                        </a:rPr>
                        <a:t>Chair</a:t>
                      </a:r>
                      <a:r>
                        <a:rPr lang="en-US" sz="2400" b="1" u="none" kern="1200" baseline="0" dirty="0">
                          <a:latin typeface="+mj-lt"/>
                        </a:rPr>
                        <a:t>:</a:t>
                      </a:r>
                    </a:p>
                    <a:p>
                      <a:r>
                        <a:rPr lang="en-US" sz="2400" b="0" u="none" kern="1200" baseline="0" dirty="0">
                          <a:latin typeface="+mj-lt"/>
                        </a:rPr>
                        <a:t>Roberto </a:t>
                      </a:r>
                      <a:r>
                        <a:rPr lang="en-US" sz="2400" b="0" u="none" kern="1200" baseline="0" dirty="0" err="1">
                          <a:latin typeface="+mj-lt"/>
                        </a:rPr>
                        <a:t>Seda</a:t>
                      </a:r>
                      <a:r>
                        <a:rPr lang="en-US" sz="2400" b="0" u="none" kern="1200" baseline="0" dirty="0">
                          <a:latin typeface="+mj-lt"/>
                        </a:rPr>
                        <a:t>, OKC</a:t>
                      </a:r>
                    </a:p>
                    <a:p>
                      <a:r>
                        <a:rPr lang="en-US" sz="2400" b="0" u="none" kern="1200" baseline="0" dirty="0">
                          <a:latin typeface="+mj-lt"/>
                        </a:rPr>
                        <a:t>rseda@sedalawfirm.com</a:t>
                      </a:r>
                    </a:p>
                    <a:p>
                      <a:r>
                        <a:rPr lang="en-US" sz="2400" b="0" u="none" kern="1200" baseline="0" dirty="0">
                          <a:latin typeface="+mj-lt"/>
                        </a:rPr>
                        <a:t>(405) 759-0678</a:t>
                      </a:r>
                      <a:endParaRPr lang="en-US" sz="2400" b="0" u="none" kern="1200" baseline="0" dirty="0">
                        <a:solidFill>
                          <a:schemeClr val="tx1"/>
                        </a:solidFill>
                        <a:latin typeface="+mj-lt"/>
                        <a:ea typeface="+mn-ea"/>
                        <a:cs typeface="Times New Roman" panose="02020603050405020304" pitchFamily="18" charset="0"/>
                      </a:endParaRPr>
                    </a:p>
                  </a:txBody>
                  <a:tcPr marL="71120" marR="71120" marT="0" marB="0"/>
                </a:tc>
                <a:tc>
                  <a:txBody>
                    <a:bodyPr/>
                    <a:lstStyle/>
                    <a:p>
                      <a:pPr algn="just"/>
                      <a:r>
                        <a:rPr lang="en-US" sz="2400" b="1" u="sng" kern="1200" baseline="0" dirty="0">
                          <a:latin typeface="+mj-lt"/>
                        </a:rPr>
                        <a:t>Legislative Reporter</a:t>
                      </a:r>
                      <a:r>
                        <a:rPr lang="en-US" sz="2400" b="1" kern="1200" baseline="0" dirty="0">
                          <a:latin typeface="+mj-lt"/>
                        </a:rPr>
                        <a:t>:</a:t>
                      </a:r>
                    </a:p>
                    <a:p>
                      <a:pPr algn="just"/>
                      <a:r>
                        <a:rPr lang="en-US" sz="2400" b="0" kern="1200" baseline="0" dirty="0">
                          <a:latin typeface="+mj-lt"/>
                        </a:rPr>
                        <a:t>Tyler Larsen, OKC</a:t>
                      </a:r>
                      <a:endParaRPr lang="en-US" sz="2400" b="0" i="0" kern="1200" baseline="0" dirty="0">
                        <a:solidFill>
                          <a:schemeClr val="tx1"/>
                        </a:solidFill>
                        <a:latin typeface="+mj-lt"/>
                        <a:ea typeface="+mn-ea"/>
                        <a:cs typeface="Times New Roman" panose="02020603050405020304" pitchFamily="18" charset="0"/>
                      </a:endParaRPr>
                    </a:p>
                  </a:txBody>
                  <a:tcPr marL="71120" marR="71120" marT="0" marB="0"/>
                </a:tc>
                <a:extLst>
                  <a:ext uri="{0D108BD9-81ED-4DB2-BD59-A6C34878D82A}">
                    <a16:rowId xmlns:a16="http://schemas.microsoft.com/office/drawing/2014/main" val="10000"/>
                  </a:ext>
                </a:extLst>
              </a:tr>
              <a:tr h="609600">
                <a:tc>
                  <a:txBody>
                    <a:bodyPr/>
                    <a:lstStyle/>
                    <a:p>
                      <a:r>
                        <a:rPr lang="en-US" sz="2400" b="1" u="sng" kern="1200" baseline="0" dirty="0">
                          <a:latin typeface="+mj-lt"/>
                        </a:rPr>
                        <a:t>Vice-Chair</a:t>
                      </a:r>
                      <a:r>
                        <a:rPr lang="en-US" sz="2400" b="1" u="none" kern="1200" baseline="0" dirty="0">
                          <a:latin typeface="+mj-lt"/>
                        </a:rPr>
                        <a:t>:</a:t>
                      </a:r>
                    </a:p>
                    <a:p>
                      <a:r>
                        <a:rPr lang="en-US" sz="2400" b="0" u="none" kern="1200" baseline="0" dirty="0">
                          <a:latin typeface="+mj-lt"/>
                        </a:rPr>
                        <a:t>Barbara Carson, Tulsa</a:t>
                      </a:r>
                    </a:p>
                    <a:p>
                      <a:r>
                        <a:rPr lang="en-US" sz="2400" b="0" u="none" kern="1200" baseline="0" dirty="0">
                          <a:latin typeface="+mj-lt"/>
                        </a:rPr>
                        <a:t>(918) 605-8862</a:t>
                      </a:r>
                    </a:p>
                    <a:p>
                      <a:r>
                        <a:rPr lang="en-US" sz="2400" b="0" u="none" kern="1200" baseline="0" dirty="0">
                          <a:latin typeface="+mj-lt"/>
                        </a:rPr>
                        <a:t>barbaracarson@yahoo.com</a:t>
                      </a:r>
                      <a:endParaRPr lang="en-US" sz="2400" b="0" u="none" kern="1200" baseline="0" dirty="0">
                        <a:solidFill>
                          <a:schemeClr val="tx1"/>
                        </a:solidFill>
                        <a:latin typeface="+mj-lt"/>
                        <a:ea typeface="+mn-ea"/>
                        <a:cs typeface="Times New Roman" panose="02020603050405020304" pitchFamily="18" charset="0"/>
                      </a:endParaRPr>
                    </a:p>
                  </a:txBody>
                  <a:tcPr marL="71120" marR="71120" marT="0" marB="0"/>
                </a:tc>
                <a:tc>
                  <a:txBody>
                    <a:bodyPr/>
                    <a:lstStyle/>
                    <a:p>
                      <a:pPr algn="just"/>
                      <a:r>
                        <a:rPr lang="en-US" sz="2400" b="1" u="sng" kern="1200" baseline="0" dirty="0">
                          <a:latin typeface="+mj-lt"/>
                        </a:rPr>
                        <a:t>Handbook Editor</a:t>
                      </a:r>
                      <a:r>
                        <a:rPr lang="en-US" sz="2400" b="1" kern="1200" baseline="0" dirty="0">
                          <a:latin typeface="+mj-lt"/>
                        </a:rPr>
                        <a:t>:</a:t>
                      </a:r>
                    </a:p>
                    <a:p>
                      <a:pPr algn="just"/>
                      <a:r>
                        <a:rPr lang="en-US" sz="2400" b="0" kern="1200" baseline="0" dirty="0">
                          <a:latin typeface="+mj-lt"/>
                        </a:rPr>
                        <a:t>Michael McMillin</a:t>
                      </a:r>
                      <a:endParaRPr lang="en-US" sz="2400" b="0" i="0" kern="1200" baseline="0" dirty="0">
                        <a:solidFill>
                          <a:schemeClr val="tx1"/>
                        </a:solidFill>
                        <a:latin typeface="+mj-lt"/>
                        <a:ea typeface="+mn-ea"/>
                        <a:cs typeface="Times New Roman" panose="02020603050405020304" pitchFamily="18" charset="0"/>
                      </a:endParaRPr>
                    </a:p>
                  </a:txBody>
                  <a:tcPr marL="71120" marR="71120" marT="0" marB="0"/>
                </a:tc>
                <a:extLst>
                  <a:ext uri="{0D108BD9-81ED-4DB2-BD59-A6C34878D82A}">
                    <a16:rowId xmlns:a16="http://schemas.microsoft.com/office/drawing/2014/main" val="10002"/>
                  </a:ext>
                </a:extLst>
              </a:tr>
              <a:tr h="609600">
                <a:tc>
                  <a:txBody>
                    <a:bodyPr/>
                    <a:lstStyle/>
                    <a:p>
                      <a:r>
                        <a:rPr lang="en-US" sz="2400" b="1" u="sng" kern="1200" baseline="0" dirty="0">
                          <a:latin typeface="+mj-lt"/>
                        </a:rPr>
                        <a:t>Secretary</a:t>
                      </a:r>
                      <a:r>
                        <a:rPr lang="en-US" sz="2400" b="1" u="none" kern="1200" baseline="0" dirty="0">
                          <a:latin typeface="+mj-lt"/>
                        </a:rPr>
                        <a:t>:</a:t>
                      </a:r>
                    </a:p>
                    <a:p>
                      <a:r>
                        <a:rPr lang="en-US" sz="2400" b="0" u="none" kern="1200" baseline="0" dirty="0">
                          <a:latin typeface="+mj-lt"/>
                        </a:rPr>
                        <a:t>Rhonda McLean</a:t>
                      </a:r>
                    </a:p>
                    <a:p>
                      <a:r>
                        <a:rPr lang="en-US" sz="2400" b="0" u="none" kern="1200" baseline="0" dirty="0">
                          <a:latin typeface="+mj-lt"/>
                        </a:rPr>
                        <a:t>(405) 513-7707</a:t>
                      </a:r>
                    </a:p>
                    <a:p>
                      <a:r>
                        <a:rPr lang="en-US" sz="2400" b="0" u="none" kern="1200" baseline="0" dirty="0">
                          <a:latin typeface="+mj-lt"/>
                        </a:rPr>
                        <a:t>rmclean@munsonmcmillin.com</a:t>
                      </a:r>
                      <a:endParaRPr lang="en-US" sz="2400" b="0" u="none" kern="1200" baseline="0" dirty="0">
                        <a:solidFill>
                          <a:schemeClr val="tx1"/>
                        </a:solidFill>
                        <a:latin typeface="+mj-lt"/>
                        <a:ea typeface="+mn-ea"/>
                        <a:cs typeface="Times New Roman" panose="02020603050405020304" pitchFamily="18" charset="0"/>
                      </a:endParaRPr>
                    </a:p>
                  </a:txBody>
                  <a:tcPr marL="71120" marR="71120" marT="0" marB="0"/>
                </a:tc>
                <a:tc>
                  <a:txBody>
                    <a:bodyPr/>
                    <a:lstStyle/>
                    <a:p>
                      <a:pPr algn="just"/>
                      <a:r>
                        <a:rPr lang="en-US" sz="2400" b="1" u="sng" kern="1200" baseline="0" dirty="0">
                          <a:latin typeface="+mj-lt"/>
                        </a:rPr>
                        <a:t>OBA Bulletin Board Highlights Reporter</a:t>
                      </a:r>
                      <a:r>
                        <a:rPr lang="en-US" sz="2400" b="1" kern="1200" baseline="0" dirty="0">
                          <a:latin typeface="+mj-lt"/>
                        </a:rPr>
                        <a:t>:</a:t>
                      </a:r>
                    </a:p>
                    <a:p>
                      <a:pPr algn="just"/>
                      <a:r>
                        <a:rPr lang="en-US" sz="2400" b="0" i="0" kern="1200" baseline="0" dirty="0">
                          <a:solidFill>
                            <a:schemeClr val="tx1"/>
                          </a:solidFill>
                          <a:latin typeface="+mj-lt"/>
                          <a:ea typeface="+mn-ea"/>
                          <a:cs typeface="Times New Roman" panose="02020603050405020304" pitchFamily="18" charset="0"/>
                        </a:rPr>
                        <a:t>Kraettli Q. Epperson</a:t>
                      </a:r>
                    </a:p>
                  </a:txBody>
                  <a:tcPr marL="71120" marR="71120" marT="0" marB="0"/>
                </a:tc>
                <a:extLst>
                  <a:ext uri="{0D108BD9-81ED-4DB2-BD59-A6C34878D82A}">
                    <a16:rowId xmlns:a16="http://schemas.microsoft.com/office/drawing/2014/main" val="10003"/>
                  </a:ext>
                </a:extLst>
              </a:tr>
              <a:tr h="609600">
                <a:tc>
                  <a:txBody>
                    <a:bodyPr/>
                    <a:lstStyle/>
                    <a:p>
                      <a:r>
                        <a:rPr lang="en-US" sz="2400" b="1" u="sng" kern="1200" baseline="0" dirty="0">
                          <a:latin typeface="+mj-lt"/>
                        </a:rPr>
                        <a:t>Past-Chair</a:t>
                      </a:r>
                      <a:r>
                        <a:rPr lang="en-US" sz="2400" b="1" u="none" kern="1200" baseline="0" dirty="0">
                          <a:latin typeface="+mj-lt"/>
                        </a:rPr>
                        <a:t>:</a:t>
                      </a:r>
                    </a:p>
                    <a:p>
                      <a:r>
                        <a:rPr lang="en-US" sz="2400" b="0" u="none" kern="1200" baseline="0" dirty="0">
                          <a:latin typeface="+mj-lt"/>
                        </a:rPr>
                        <a:t>Kraettli Q. Epperson, OKC</a:t>
                      </a:r>
                    </a:p>
                    <a:p>
                      <a:r>
                        <a:rPr lang="en-US" sz="2400" b="0" u="none" kern="1200" baseline="0" dirty="0">
                          <a:latin typeface="+mj-lt"/>
                        </a:rPr>
                        <a:t>(405) 917-5000</a:t>
                      </a:r>
                    </a:p>
                    <a:p>
                      <a:r>
                        <a:rPr lang="en-US" sz="2400" b="0" u="none" kern="1200" baseline="0" dirty="0">
                          <a:latin typeface="+mj-lt"/>
                        </a:rPr>
                        <a:t>kqe@nashfirm.com</a:t>
                      </a:r>
                      <a:endParaRPr lang="en-US" sz="2400" b="0" u="none" kern="1200" baseline="0" dirty="0">
                        <a:solidFill>
                          <a:schemeClr val="tx1"/>
                        </a:solidFill>
                        <a:latin typeface="+mj-lt"/>
                        <a:ea typeface="+mn-ea"/>
                        <a:cs typeface="Times New Roman" panose="02020603050405020304" pitchFamily="18" charset="0"/>
                      </a:endParaRPr>
                    </a:p>
                  </a:txBody>
                  <a:tcPr marL="71120" marR="71120" marT="0" marB="0"/>
                </a:tc>
                <a:tc>
                  <a:txBody>
                    <a:bodyPr/>
                    <a:lstStyle/>
                    <a:p>
                      <a:pPr algn="just"/>
                      <a:r>
                        <a:rPr lang="en-US" sz="2400" b="1" u="sng" kern="1200" baseline="0" dirty="0">
                          <a:latin typeface="+mj-lt"/>
                        </a:rPr>
                        <a:t>Title Update Seminars</a:t>
                      </a:r>
                      <a:r>
                        <a:rPr lang="en-US" sz="2400" b="1" kern="1200" baseline="0" dirty="0">
                          <a:latin typeface="+mj-lt"/>
                        </a:rPr>
                        <a:t>:</a:t>
                      </a:r>
                    </a:p>
                    <a:p>
                      <a:pPr algn="just"/>
                      <a:r>
                        <a:rPr lang="en-US" sz="2400" b="0" kern="1200" baseline="0" dirty="0">
                          <a:latin typeface="+mj-lt"/>
                        </a:rPr>
                        <a:t>Kraettli Q. Epperson</a:t>
                      </a:r>
                      <a:endParaRPr lang="en-US" sz="2400" b="0" i="0" kern="1200" baseline="0" dirty="0">
                        <a:solidFill>
                          <a:schemeClr val="tx1"/>
                        </a:solidFill>
                        <a:latin typeface="+mj-lt"/>
                        <a:ea typeface="+mn-ea"/>
                        <a:cs typeface="Times New Roman" panose="02020603050405020304" pitchFamily="18" charset="0"/>
                      </a:endParaRPr>
                    </a:p>
                  </a:txBody>
                  <a:tcPr marL="71120" marR="7112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149064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61693" y="6553200"/>
            <a:ext cx="856907" cy="304800"/>
          </a:xfrm>
        </p:spPr>
        <p:txBody>
          <a:bodyPr/>
          <a:lstStyle/>
          <a:p>
            <a:fld id="{A08718F1-0D57-4B5C-8FC5-010E87DB488D}" type="slidenum">
              <a:rPr lang="en-US" sz="2400" smtClean="0">
                <a:solidFill>
                  <a:schemeClr val="tx1"/>
                </a:solidFill>
                <a:latin typeface="Times New Roman" panose="02020603050405020304" pitchFamily="18" charset="0"/>
                <a:cs typeface="Times New Roman" panose="02020603050405020304" pitchFamily="18" charset="0"/>
              </a:rPr>
              <a:pPr/>
              <a:t>93</a:t>
            </a:fld>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0" y="-46167"/>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2024</a:t>
            </a:r>
            <a:r>
              <a:rPr kumimoji="0" lang="en-US" sz="2200" b="1" i="0" u="sng"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Title Examination Standards Committee</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(Third Saturday: January through September)</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Time: 9:30 a.m. to </a:t>
            </a:r>
            <a:r>
              <a:rPr lang="en-US" sz="2200" b="1" dirty="0">
                <a:latin typeface="Times New Roman" pitchFamily="18" charset="0"/>
                <a:ea typeface="Times New Roman" pitchFamily="18" charset="0"/>
                <a:cs typeface="Times New Roman" pitchFamily="18" charset="0"/>
              </a:rPr>
              <a:t>N</a:t>
            </a: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oon</a:t>
            </a:r>
            <a:endParaRPr kumimoji="0" lang="en-US" sz="2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46311192"/>
              </p:ext>
            </p:extLst>
          </p:nvPr>
        </p:nvGraphicFramePr>
        <p:xfrm>
          <a:off x="0" y="1107342"/>
          <a:ext cx="9144000" cy="3418938"/>
        </p:xfrm>
        <a:graphic>
          <a:graphicData uri="http://schemas.openxmlformats.org/drawingml/2006/table">
            <a:tbl>
              <a:tblPr>
                <a:tableStyleId>{616DA210-FB5B-4158-B5E0-FEB733F419BA}</a:tableStyleId>
              </a:tblPr>
              <a:tblGrid>
                <a:gridCol w="1539088">
                  <a:extLst>
                    <a:ext uri="{9D8B030D-6E8A-4147-A177-3AD203B41FA5}">
                      <a16:colId xmlns:a16="http://schemas.microsoft.com/office/drawing/2014/main" val="20000"/>
                    </a:ext>
                  </a:extLst>
                </a:gridCol>
                <a:gridCol w="814812">
                  <a:extLst>
                    <a:ext uri="{9D8B030D-6E8A-4147-A177-3AD203B41FA5}">
                      <a16:colId xmlns:a16="http://schemas.microsoft.com/office/drawing/2014/main" val="20001"/>
                    </a:ext>
                  </a:extLst>
                </a:gridCol>
                <a:gridCol w="41993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264258">
                <a:tc>
                  <a:txBody>
                    <a:bodyPr/>
                    <a:lstStyle/>
                    <a:p>
                      <a:pPr marL="0" marR="0" algn="ctr">
                        <a:spcBef>
                          <a:spcPts val="0"/>
                        </a:spcBef>
                        <a:spcAft>
                          <a:spcPts val="0"/>
                        </a:spcAft>
                      </a:pPr>
                      <a:r>
                        <a:rPr lang="en-US" sz="1600" b="1" u="sng" dirty="0">
                          <a:latin typeface="+mj-lt"/>
                        </a:rPr>
                        <a:t>Month</a:t>
                      </a:r>
                      <a:endParaRPr lang="en-US" sz="1600" b="1" dirty="0">
                        <a:solidFill>
                          <a:schemeClr val="tx1"/>
                        </a:solidFill>
                        <a:latin typeface="+mj-lt"/>
                        <a:ea typeface="Times New Roman"/>
                        <a:cs typeface="Times New Roman"/>
                      </a:endParaRPr>
                    </a:p>
                  </a:txBody>
                  <a:tcPr marL="9525" marR="9525" marT="9525" marB="9525" anchor="b"/>
                </a:tc>
                <a:tc>
                  <a:txBody>
                    <a:bodyPr/>
                    <a:lstStyle/>
                    <a:p>
                      <a:pPr marL="0" marR="0" algn="ctr">
                        <a:spcBef>
                          <a:spcPts val="0"/>
                        </a:spcBef>
                        <a:spcAft>
                          <a:spcPts val="0"/>
                        </a:spcAft>
                      </a:pPr>
                      <a:r>
                        <a:rPr lang="en-US" sz="1600" b="1" u="sng" dirty="0">
                          <a:latin typeface="+mj-lt"/>
                        </a:rPr>
                        <a:t>Day</a:t>
                      </a:r>
                      <a:endParaRPr lang="en-US" sz="1600" b="1" dirty="0">
                        <a:solidFill>
                          <a:schemeClr val="tx1"/>
                        </a:solidFill>
                        <a:latin typeface="+mj-lt"/>
                        <a:ea typeface="Times New Roman"/>
                        <a:cs typeface="Times New Roman"/>
                      </a:endParaRPr>
                    </a:p>
                  </a:txBody>
                  <a:tcPr marL="9525" marR="9525" marT="9525" marB="9525" anchor="b"/>
                </a:tc>
                <a:tc>
                  <a:txBody>
                    <a:bodyPr/>
                    <a:lstStyle/>
                    <a:p>
                      <a:pPr marL="0" marR="0" algn="ctr">
                        <a:spcBef>
                          <a:spcPts val="0"/>
                        </a:spcBef>
                        <a:spcAft>
                          <a:spcPts val="0"/>
                        </a:spcAft>
                      </a:pPr>
                      <a:r>
                        <a:rPr lang="en-US" sz="1600" b="1" u="sng" dirty="0">
                          <a:latin typeface="+mj-lt"/>
                        </a:rPr>
                        <a:t>City/Town</a:t>
                      </a:r>
                      <a:endParaRPr lang="en-US" sz="1600" b="1" dirty="0">
                        <a:solidFill>
                          <a:schemeClr val="tx1"/>
                        </a:solidFill>
                        <a:latin typeface="+mj-lt"/>
                        <a:ea typeface="Times New Roman"/>
                        <a:cs typeface="Times New Roman"/>
                      </a:endParaRPr>
                    </a:p>
                  </a:txBody>
                  <a:tcPr marL="9525" marR="9525" marT="9525" marB="9525" anchor="b"/>
                </a:tc>
                <a:tc>
                  <a:txBody>
                    <a:bodyPr/>
                    <a:lstStyle/>
                    <a:p>
                      <a:pPr marL="0" marR="0" algn="ctr">
                        <a:spcBef>
                          <a:spcPts val="0"/>
                        </a:spcBef>
                        <a:spcAft>
                          <a:spcPts val="0"/>
                        </a:spcAft>
                      </a:pPr>
                      <a:r>
                        <a:rPr lang="en-US" sz="1600" b="1" u="sng" dirty="0">
                          <a:latin typeface="+mj-lt"/>
                        </a:rPr>
                        <a:t>Location</a:t>
                      </a:r>
                      <a:endParaRPr lang="en-US" sz="1600" b="1" dirty="0">
                        <a:solidFill>
                          <a:schemeClr val="tx1"/>
                        </a:solidFill>
                        <a:latin typeface="+mj-lt"/>
                        <a:ea typeface="Times New Roman"/>
                        <a:cs typeface="Times New Roman"/>
                      </a:endParaRPr>
                    </a:p>
                  </a:txBody>
                  <a:tcPr marL="9525" marR="9525" marT="9525" marB="9525" anchor="b"/>
                </a:tc>
                <a:extLst>
                  <a:ext uri="{0D108BD9-81ED-4DB2-BD59-A6C34878D82A}">
                    <a16:rowId xmlns:a16="http://schemas.microsoft.com/office/drawing/2014/main" val="10000"/>
                  </a:ext>
                </a:extLst>
              </a:tr>
              <a:tr h="238752">
                <a:tc>
                  <a:txBody>
                    <a:bodyPr/>
                    <a:lstStyle/>
                    <a:p>
                      <a:pPr marL="0" marR="0" algn="ctr">
                        <a:spcBef>
                          <a:spcPts val="0"/>
                        </a:spcBef>
                        <a:spcAft>
                          <a:spcPts val="0"/>
                        </a:spcAft>
                      </a:pPr>
                      <a:r>
                        <a:rPr lang="en-US" sz="1600" b="1" dirty="0">
                          <a:latin typeface="+mj-lt"/>
                        </a:rPr>
                        <a:t>January</a:t>
                      </a:r>
                      <a:endParaRPr lang="en-US" sz="1600" b="1" dirty="0">
                        <a:solidFill>
                          <a:schemeClr val="tx1"/>
                        </a:solidFill>
                        <a:latin typeface="+mj-lt"/>
                        <a:ea typeface="Times New Roman"/>
                        <a:cs typeface="Times New Roman"/>
                      </a:endParaRPr>
                    </a:p>
                  </a:txBody>
                  <a:tcPr marL="9525" marR="9525" marT="9525" marB="9525" anchor="ctr"/>
                </a:tc>
                <a:tc>
                  <a:txBody>
                    <a:bodyPr/>
                    <a:lstStyle/>
                    <a:p>
                      <a:pPr marL="0" marR="0" algn="ctr">
                        <a:spcBef>
                          <a:spcPts val="0"/>
                        </a:spcBef>
                        <a:spcAft>
                          <a:spcPts val="0"/>
                        </a:spcAft>
                      </a:pPr>
                      <a:r>
                        <a:rPr lang="en-US" sz="1600" b="1" dirty="0">
                          <a:solidFill>
                            <a:schemeClr val="tx1"/>
                          </a:solidFill>
                          <a:latin typeface="+mj-lt"/>
                          <a:ea typeface="+mn-ea"/>
                          <a:cs typeface="+mn-cs"/>
                        </a:rPr>
                        <a:t>20</a:t>
                      </a:r>
                      <a:endParaRPr lang="en-US" sz="1600" b="1" dirty="0">
                        <a:solidFill>
                          <a:schemeClr val="tx1"/>
                        </a:solidFill>
                        <a:latin typeface="+mj-lt"/>
                        <a:ea typeface="Times New Roman"/>
                        <a:cs typeface="Times New Roman"/>
                      </a:endParaRPr>
                    </a:p>
                  </a:txBody>
                  <a:tcPr marL="9525" marR="9525" marT="9525" marB="9525" anchor="ctr"/>
                </a:tc>
                <a:tc>
                  <a:txBody>
                    <a:bodyPr/>
                    <a:lstStyle/>
                    <a:p>
                      <a:pPr marL="0" marR="0" algn="ctr">
                        <a:spcBef>
                          <a:spcPts val="0"/>
                        </a:spcBef>
                        <a:spcAft>
                          <a:spcPts val="0"/>
                        </a:spcAft>
                      </a:pPr>
                      <a:r>
                        <a:rPr lang="en-US" sz="1600" b="1" dirty="0">
                          <a:solidFill>
                            <a:schemeClr val="tx1"/>
                          </a:solidFill>
                          <a:latin typeface="+mj-lt"/>
                          <a:ea typeface="+mn-ea"/>
                          <a:cs typeface="+mn-cs"/>
                        </a:rPr>
                        <a:t>Tulsa</a:t>
                      </a:r>
                      <a:endParaRPr lang="en-US" sz="1600" b="1" dirty="0">
                        <a:solidFill>
                          <a:schemeClr val="tx1"/>
                        </a:solidFill>
                        <a:latin typeface="+mj-lt"/>
                        <a:ea typeface="Times New Roman"/>
                        <a:cs typeface="Times New Roman"/>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err="1">
                          <a:solidFill>
                            <a:schemeClr val="tx1"/>
                          </a:solidFill>
                          <a:latin typeface="+mj-lt"/>
                          <a:ea typeface="+mn-ea"/>
                          <a:cs typeface="+mn-cs"/>
                        </a:rPr>
                        <a:t>FirsTitle</a:t>
                      </a:r>
                      <a:endParaRPr lang="en-US" sz="1600" b="1" dirty="0">
                        <a:solidFill>
                          <a:schemeClr val="tx1"/>
                        </a:solidFill>
                        <a:latin typeface="+mj-lt"/>
                        <a:ea typeface="Times New Roman"/>
                        <a:cs typeface="Times New Roman"/>
                      </a:endParaRPr>
                    </a:p>
                  </a:txBody>
                  <a:tcPr marL="9525" marR="9525" marT="9525" marB="9525" anchor="ctr"/>
                </a:tc>
                <a:extLst>
                  <a:ext uri="{0D108BD9-81ED-4DB2-BD59-A6C34878D82A}">
                    <a16:rowId xmlns:a16="http://schemas.microsoft.com/office/drawing/2014/main" val="10001"/>
                  </a:ext>
                </a:extLst>
              </a:tr>
              <a:tr h="238752">
                <a:tc>
                  <a:txBody>
                    <a:bodyPr/>
                    <a:lstStyle/>
                    <a:p>
                      <a:pPr marL="0" marR="0" algn="ctr">
                        <a:spcBef>
                          <a:spcPts val="0"/>
                        </a:spcBef>
                        <a:spcAft>
                          <a:spcPts val="0"/>
                        </a:spcAft>
                      </a:pPr>
                      <a:r>
                        <a:rPr lang="en-US" sz="1600" b="1" dirty="0">
                          <a:latin typeface="+mj-lt"/>
                        </a:rPr>
                        <a:t>February</a:t>
                      </a:r>
                      <a:endParaRPr lang="en-US" sz="1600" b="1" dirty="0">
                        <a:solidFill>
                          <a:schemeClr val="tx1"/>
                        </a:solidFill>
                        <a:latin typeface="+mj-lt"/>
                        <a:ea typeface="Times New Roman"/>
                        <a:cs typeface="Times New Roman"/>
                      </a:endParaRPr>
                    </a:p>
                  </a:txBody>
                  <a:tcPr marL="9525" marR="9525" marT="9525" marB="9525" anchor="ctr"/>
                </a:tc>
                <a:tc>
                  <a:txBody>
                    <a:bodyPr/>
                    <a:lstStyle/>
                    <a:p>
                      <a:pPr algn="ctr"/>
                      <a:r>
                        <a:rPr lang="en-US" sz="1600" b="1" dirty="0">
                          <a:latin typeface="+mj-lt"/>
                        </a:rPr>
                        <a:t>17</a:t>
                      </a:r>
                    </a:p>
                  </a:txBody>
                  <a:tcPr marL="9525" marR="9525" marT="9525" marB="9525" anchor="ctr"/>
                </a:tc>
                <a:tc>
                  <a:txBody>
                    <a:bodyPr/>
                    <a:lstStyle/>
                    <a:p>
                      <a:pPr algn="ctr"/>
                      <a:r>
                        <a:rPr lang="en-US" sz="1600" b="1" dirty="0">
                          <a:latin typeface="+mj-lt"/>
                        </a:rPr>
                        <a:t>Stroud</a:t>
                      </a:r>
                    </a:p>
                  </a:txBody>
                  <a:tcPr marL="9525" marR="9525" marT="9525" marB="9525" anchor="ctr"/>
                </a:tc>
                <a:tc>
                  <a:txBody>
                    <a:bodyPr/>
                    <a:lstStyle/>
                    <a:p>
                      <a:pPr marL="0" marR="0" algn="ctr">
                        <a:spcBef>
                          <a:spcPts val="0"/>
                        </a:spcBef>
                        <a:spcAft>
                          <a:spcPts val="0"/>
                        </a:spcAft>
                      </a:pPr>
                      <a:r>
                        <a:rPr lang="en-US" sz="1600" b="1" dirty="0">
                          <a:solidFill>
                            <a:schemeClr val="tx1"/>
                          </a:solidFill>
                          <a:latin typeface="+mj-lt"/>
                          <a:ea typeface="Times New Roman"/>
                          <a:cs typeface="Times New Roman"/>
                        </a:rPr>
                        <a:t>Cattle Country Lodge</a:t>
                      </a:r>
                    </a:p>
                  </a:txBody>
                  <a:tcPr marL="9525" marR="9525" marT="9525" marB="9525" anchor="ctr"/>
                </a:tc>
                <a:extLst>
                  <a:ext uri="{0D108BD9-81ED-4DB2-BD59-A6C34878D82A}">
                    <a16:rowId xmlns:a16="http://schemas.microsoft.com/office/drawing/2014/main" val="10002"/>
                  </a:ext>
                </a:extLst>
              </a:tr>
              <a:tr h="238752">
                <a:tc>
                  <a:txBody>
                    <a:bodyPr/>
                    <a:lstStyle/>
                    <a:p>
                      <a:pPr marL="0" marR="0" algn="ctr">
                        <a:spcBef>
                          <a:spcPts val="0"/>
                        </a:spcBef>
                        <a:spcAft>
                          <a:spcPts val="0"/>
                        </a:spcAft>
                      </a:pPr>
                      <a:r>
                        <a:rPr lang="en-US" sz="1600" b="1">
                          <a:latin typeface="+mj-lt"/>
                        </a:rPr>
                        <a:t>March</a:t>
                      </a:r>
                      <a:endParaRPr lang="en-US" sz="1600" b="1">
                        <a:solidFill>
                          <a:schemeClr val="tx1"/>
                        </a:solidFill>
                        <a:latin typeface="+mj-lt"/>
                        <a:ea typeface="Times New Roman"/>
                        <a:cs typeface="Times New Roman"/>
                      </a:endParaRPr>
                    </a:p>
                  </a:txBody>
                  <a:tcPr marL="9525" marR="9525" marT="9525" marB="9525" anchor="ctr"/>
                </a:tc>
                <a:tc>
                  <a:txBody>
                    <a:bodyPr/>
                    <a:lstStyle/>
                    <a:p>
                      <a:pPr algn="ctr"/>
                      <a:r>
                        <a:rPr lang="en-US" sz="1600" b="1" dirty="0">
                          <a:latin typeface="+mj-lt"/>
                        </a:rPr>
                        <a:t>16</a:t>
                      </a:r>
                    </a:p>
                  </a:txBody>
                  <a:tcPr marL="9525" marR="9525" marT="9525" marB="9525" anchor="ctr"/>
                </a:tc>
                <a:tc>
                  <a:txBody>
                    <a:bodyPr/>
                    <a:lstStyle/>
                    <a:p>
                      <a:pPr algn="ctr"/>
                      <a:r>
                        <a:rPr lang="en-US" sz="1600" b="1" dirty="0">
                          <a:latin typeface="+mj-lt"/>
                        </a:rPr>
                        <a:t>OKC</a:t>
                      </a:r>
                    </a:p>
                  </a:txBody>
                  <a:tcPr marL="9525" marR="9525" marT="9525" marB="9525" anchor="ctr"/>
                </a:tc>
                <a:tc>
                  <a:txBody>
                    <a:bodyPr/>
                    <a:lstStyle/>
                    <a:p>
                      <a:pPr marL="0" marR="0" algn="ctr">
                        <a:spcBef>
                          <a:spcPts val="0"/>
                        </a:spcBef>
                        <a:spcAft>
                          <a:spcPts val="0"/>
                        </a:spcAft>
                      </a:pPr>
                      <a:r>
                        <a:rPr lang="en-US" sz="1600" b="1" dirty="0">
                          <a:latin typeface="+mj-lt"/>
                        </a:rPr>
                        <a:t>Oklahoma Bar Center</a:t>
                      </a:r>
                      <a:endParaRPr lang="en-US" sz="1600" b="1" dirty="0">
                        <a:solidFill>
                          <a:schemeClr val="tx1"/>
                        </a:solidFill>
                        <a:latin typeface="+mj-lt"/>
                        <a:ea typeface="Times New Roman"/>
                        <a:cs typeface="Times New Roman"/>
                      </a:endParaRPr>
                    </a:p>
                  </a:txBody>
                  <a:tcPr marL="9525" marR="9525" marT="9525" marB="9525" anchor="ctr"/>
                </a:tc>
                <a:extLst>
                  <a:ext uri="{0D108BD9-81ED-4DB2-BD59-A6C34878D82A}">
                    <a16:rowId xmlns:a16="http://schemas.microsoft.com/office/drawing/2014/main" val="10003"/>
                  </a:ext>
                </a:extLst>
              </a:tr>
              <a:tr h="238752">
                <a:tc>
                  <a:txBody>
                    <a:bodyPr/>
                    <a:lstStyle/>
                    <a:p>
                      <a:pPr marL="0" marR="0" algn="ctr">
                        <a:spcBef>
                          <a:spcPts val="0"/>
                        </a:spcBef>
                        <a:spcAft>
                          <a:spcPts val="0"/>
                        </a:spcAft>
                      </a:pPr>
                      <a:r>
                        <a:rPr lang="en-US" sz="1600" b="1">
                          <a:latin typeface="+mj-lt"/>
                        </a:rPr>
                        <a:t>April</a:t>
                      </a:r>
                      <a:endParaRPr lang="en-US" sz="1600" b="1">
                        <a:solidFill>
                          <a:schemeClr val="tx1"/>
                        </a:solidFill>
                        <a:latin typeface="+mj-lt"/>
                        <a:ea typeface="Times New Roman"/>
                        <a:cs typeface="Times New Roman"/>
                      </a:endParaRPr>
                    </a:p>
                  </a:txBody>
                  <a:tcPr marL="9525" marR="9525" marT="9525" marB="9525" anchor="ctr"/>
                </a:tc>
                <a:tc>
                  <a:txBody>
                    <a:bodyPr/>
                    <a:lstStyle/>
                    <a:p>
                      <a:pPr algn="ctr"/>
                      <a:r>
                        <a:rPr lang="en-US" sz="1600" b="1" dirty="0">
                          <a:latin typeface="+mj-lt"/>
                        </a:rPr>
                        <a:t>20</a:t>
                      </a:r>
                    </a:p>
                  </a:txBody>
                  <a:tcPr marL="9525" marR="9525" marT="9525" marB="9525" anchor="ctr"/>
                </a:tc>
                <a:tc>
                  <a:txBody>
                    <a:bodyPr/>
                    <a:lstStyle/>
                    <a:p>
                      <a:pPr algn="ctr"/>
                      <a:r>
                        <a:rPr lang="en-US" sz="1600" b="1" dirty="0">
                          <a:latin typeface="+mj-lt"/>
                        </a:rPr>
                        <a:t>Stroud</a:t>
                      </a:r>
                    </a:p>
                  </a:txBody>
                  <a:tcPr marL="9525" marR="9525" marT="9525" marB="9525" anchor="ctr"/>
                </a:tc>
                <a:tc>
                  <a:txBody>
                    <a:bodyPr/>
                    <a:lstStyle/>
                    <a:p>
                      <a:pPr algn="ctr"/>
                      <a:r>
                        <a:rPr lang="en-US" sz="1600" b="1" dirty="0">
                          <a:solidFill>
                            <a:schemeClr val="tx1"/>
                          </a:solidFill>
                          <a:latin typeface="+mj-lt"/>
                        </a:rPr>
                        <a:t>Hampton Inn</a:t>
                      </a:r>
                    </a:p>
                  </a:txBody>
                  <a:tcPr marL="9525" marR="9525" marT="9525" marB="9525" anchor="ctr"/>
                </a:tc>
                <a:extLst>
                  <a:ext uri="{0D108BD9-81ED-4DB2-BD59-A6C34878D82A}">
                    <a16:rowId xmlns:a16="http://schemas.microsoft.com/office/drawing/2014/main" val="10004"/>
                  </a:ext>
                </a:extLst>
              </a:tr>
              <a:tr h="238752">
                <a:tc>
                  <a:txBody>
                    <a:bodyPr/>
                    <a:lstStyle/>
                    <a:p>
                      <a:pPr marL="0" marR="0" algn="ctr">
                        <a:spcBef>
                          <a:spcPts val="0"/>
                        </a:spcBef>
                        <a:spcAft>
                          <a:spcPts val="0"/>
                        </a:spcAft>
                      </a:pPr>
                      <a:r>
                        <a:rPr lang="en-US" sz="1600" b="1" dirty="0">
                          <a:latin typeface="+mj-lt"/>
                        </a:rPr>
                        <a:t>May</a:t>
                      </a:r>
                      <a:endParaRPr lang="en-US" sz="1600" b="1" dirty="0">
                        <a:solidFill>
                          <a:schemeClr val="tx1"/>
                        </a:solidFill>
                        <a:latin typeface="+mj-lt"/>
                        <a:ea typeface="Times New Roman"/>
                        <a:cs typeface="Times New Roman"/>
                      </a:endParaRPr>
                    </a:p>
                  </a:txBody>
                  <a:tcPr marL="9525" marR="9525" marT="9525" marB="9525" anchor="ctr"/>
                </a:tc>
                <a:tc>
                  <a:txBody>
                    <a:bodyPr/>
                    <a:lstStyle/>
                    <a:p>
                      <a:pPr algn="ctr"/>
                      <a:r>
                        <a:rPr lang="en-US" sz="1600" b="1" dirty="0">
                          <a:latin typeface="+mj-lt"/>
                        </a:rPr>
                        <a:t>18</a:t>
                      </a:r>
                    </a:p>
                  </a:txBody>
                  <a:tcPr marL="9525" marR="9525" marT="9525" marB="9525" anchor="ctr"/>
                </a:tc>
                <a:tc>
                  <a:txBody>
                    <a:bodyPr/>
                    <a:lstStyle/>
                    <a:p>
                      <a:pPr algn="ctr"/>
                      <a:r>
                        <a:rPr lang="en-US" sz="1600" b="1" dirty="0">
                          <a:latin typeface="+mj-lt"/>
                        </a:rPr>
                        <a:t>N/A</a:t>
                      </a:r>
                    </a:p>
                  </a:txBody>
                  <a:tcPr marL="9525" marR="9525" marT="9525" marB="9525" anchor="ctr"/>
                </a:tc>
                <a:tc>
                  <a:txBody>
                    <a:bodyPr/>
                    <a:lstStyle/>
                    <a:p>
                      <a:pPr algn="ctr"/>
                      <a:r>
                        <a:rPr lang="en-US" sz="1600" b="1" dirty="0">
                          <a:solidFill>
                            <a:schemeClr val="tx1"/>
                          </a:solidFill>
                          <a:latin typeface="+mj-lt"/>
                        </a:rPr>
                        <a:t>N/A</a:t>
                      </a:r>
                    </a:p>
                  </a:txBody>
                  <a:tcPr marL="9525" marR="9525" marT="9525" marB="9525" anchor="ctr"/>
                </a:tc>
                <a:extLst>
                  <a:ext uri="{0D108BD9-81ED-4DB2-BD59-A6C34878D82A}">
                    <a16:rowId xmlns:a16="http://schemas.microsoft.com/office/drawing/2014/main" val="10005"/>
                  </a:ext>
                </a:extLst>
              </a:tr>
              <a:tr h="238752">
                <a:tc>
                  <a:txBody>
                    <a:bodyPr/>
                    <a:lstStyle/>
                    <a:p>
                      <a:pPr marL="0" marR="0" algn="ctr">
                        <a:spcBef>
                          <a:spcPts val="0"/>
                        </a:spcBef>
                        <a:spcAft>
                          <a:spcPts val="0"/>
                        </a:spcAft>
                      </a:pPr>
                      <a:r>
                        <a:rPr lang="en-US" sz="1600" b="1" dirty="0">
                          <a:latin typeface="+mj-lt"/>
                        </a:rPr>
                        <a:t>June</a:t>
                      </a:r>
                      <a:endParaRPr lang="en-US" sz="1600" b="1" dirty="0">
                        <a:solidFill>
                          <a:schemeClr val="tx1"/>
                        </a:solidFill>
                        <a:latin typeface="+mj-lt"/>
                        <a:ea typeface="Times New Roman"/>
                        <a:cs typeface="Times New Roman"/>
                      </a:endParaRPr>
                    </a:p>
                  </a:txBody>
                  <a:tcPr marL="9525" marR="9525" marT="9525" marB="9525" anchor="ctr"/>
                </a:tc>
                <a:tc>
                  <a:txBody>
                    <a:bodyPr/>
                    <a:lstStyle/>
                    <a:p>
                      <a:pPr algn="ctr"/>
                      <a:r>
                        <a:rPr lang="en-US" sz="1600" b="1" dirty="0">
                          <a:latin typeface="+mj-lt"/>
                        </a:rPr>
                        <a:t>15</a:t>
                      </a:r>
                    </a:p>
                  </a:txBody>
                  <a:tcPr marL="9525" marR="9525" marT="9525" marB="9525" anchor="ctr"/>
                </a:tc>
                <a:tc>
                  <a:txBody>
                    <a:bodyPr/>
                    <a:lstStyle/>
                    <a:p>
                      <a:pPr algn="ctr"/>
                      <a:r>
                        <a:rPr lang="en-US" sz="1600" b="1" dirty="0">
                          <a:latin typeface="+mj-lt"/>
                        </a:rPr>
                        <a:t>N/A</a:t>
                      </a:r>
                    </a:p>
                  </a:txBody>
                  <a:tcPr marL="9525" marR="9525" marT="9525" marB="9525" anchor="ctr"/>
                </a:tc>
                <a:tc>
                  <a:txBody>
                    <a:bodyPr/>
                    <a:lstStyle/>
                    <a:p>
                      <a:pPr algn="ctr"/>
                      <a:r>
                        <a:rPr lang="en-US" sz="1600" b="1" dirty="0">
                          <a:solidFill>
                            <a:schemeClr val="tx1"/>
                          </a:solidFill>
                          <a:latin typeface="+mj-lt"/>
                        </a:rPr>
                        <a:t>N/A</a:t>
                      </a:r>
                    </a:p>
                  </a:txBody>
                  <a:tcPr marL="9525" marR="9525" marT="9525" marB="9525" anchor="ctr"/>
                </a:tc>
                <a:extLst>
                  <a:ext uri="{0D108BD9-81ED-4DB2-BD59-A6C34878D82A}">
                    <a16:rowId xmlns:a16="http://schemas.microsoft.com/office/drawing/2014/main" val="10006"/>
                  </a:ext>
                </a:extLst>
              </a:tr>
              <a:tr h="238752">
                <a:tc>
                  <a:txBody>
                    <a:bodyPr/>
                    <a:lstStyle/>
                    <a:p>
                      <a:pPr marL="0" marR="0" algn="ctr">
                        <a:spcBef>
                          <a:spcPts val="0"/>
                        </a:spcBef>
                        <a:spcAft>
                          <a:spcPts val="0"/>
                        </a:spcAft>
                      </a:pPr>
                      <a:r>
                        <a:rPr lang="en-US" sz="1600" b="1" dirty="0">
                          <a:latin typeface="+mj-lt"/>
                        </a:rPr>
                        <a:t>July</a:t>
                      </a:r>
                      <a:endParaRPr lang="en-US" sz="1600" b="1" dirty="0">
                        <a:solidFill>
                          <a:schemeClr val="tx1"/>
                        </a:solidFill>
                        <a:latin typeface="+mj-lt"/>
                        <a:ea typeface="Times New Roman"/>
                        <a:cs typeface="Times New Roman"/>
                      </a:endParaRPr>
                    </a:p>
                  </a:txBody>
                  <a:tcPr marL="9525" marR="9525" marT="9525" marB="9525" anchor="ctr"/>
                </a:tc>
                <a:tc>
                  <a:txBody>
                    <a:bodyPr/>
                    <a:lstStyle/>
                    <a:p>
                      <a:pPr algn="ctr"/>
                      <a:r>
                        <a:rPr lang="en-US" sz="1600" b="1" dirty="0">
                          <a:latin typeface="+mj-lt"/>
                        </a:rPr>
                        <a:t>20</a:t>
                      </a:r>
                    </a:p>
                  </a:txBody>
                  <a:tcPr marL="9525" marR="9525" marT="9525" marB="9525" anchor="ctr"/>
                </a:tc>
                <a:tc>
                  <a:txBody>
                    <a:bodyPr/>
                    <a:lstStyle/>
                    <a:p>
                      <a:pPr algn="ctr"/>
                      <a:r>
                        <a:rPr lang="en-US" sz="1600" b="1" dirty="0">
                          <a:latin typeface="+mj-lt"/>
                        </a:rPr>
                        <a:t>N/A</a:t>
                      </a:r>
                    </a:p>
                  </a:txBody>
                  <a:tcPr marL="9525" marR="9525" marT="9525" marB="9525" anchor="ctr"/>
                </a:tc>
                <a:tc>
                  <a:txBody>
                    <a:bodyPr/>
                    <a:lstStyle/>
                    <a:p>
                      <a:pPr algn="ctr"/>
                      <a:r>
                        <a:rPr lang="en-US" sz="1600" b="1" dirty="0">
                          <a:solidFill>
                            <a:schemeClr val="tx1"/>
                          </a:solidFill>
                          <a:latin typeface="+mj-lt"/>
                          <a:cs typeface="+mn-cs"/>
                        </a:rPr>
                        <a:t>N/A</a:t>
                      </a:r>
                      <a:endParaRPr lang="en-US" sz="1600" b="1" dirty="0">
                        <a:solidFill>
                          <a:schemeClr val="tx1"/>
                        </a:solidFill>
                        <a:latin typeface="+mj-lt"/>
                        <a:cs typeface="Times New Roman" panose="02020603050405020304" pitchFamily="18" charset="0"/>
                      </a:endParaRPr>
                    </a:p>
                  </a:txBody>
                  <a:tcPr marL="9525" marR="9525" marT="9525" marB="9525" anchor="ctr"/>
                </a:tc>
                <a:extLst>
                  <a:ext uri="{0D108BD9-81ED-4DB2-BD59-A6C34878D82A}">
                    <a16:rowId xmlns:a16="http://schemas.microsoft.com/office/drawing/2014/main" val="10007"/>
                  </a:ext>
                </a:extLst>
              </a:tr>
              <a:tr h="238752">
                <a:tc>
                  <a:txBody>
                    <a:bodyPr/>
                    <a:lstStyle/>
                    <a:p>
                      <a:pPr marL="0" marR="0" algn="ctr">
                        <a:spcBef>
                          <a:spcPts val="0"/>
                        </a:spcBef>
                        <a:spcAft>
                          <a:spcPts val="0"/>
                        </a:spcAft>
                      </a:pPr>
                      <a:r>
                        <a:rPr lang="en-US" sz="1600" b="1" dirty="0">
                          <a:latin typeface="+mj-lt"/>
                        </a:rPr>
                        <a:t>August</a:t>
                      </a:r>
                      <a:endParaRPr lang="en-US" sz="1600" b="1" dirty="0">
                        <a:solidFill>
                          <a:schemeClr val="tx1"/>
                        </a:solidFill>
                        <a:latin typeface="+mj-lt"/>
                        <a:ea typeface="Times New Roman"/>
                        <a:cs typeface="Times New Roman"/>
                      </a:endParaRPr>
                    </a:p>
                  </a:txBody>
                  <a:tcPr marL="9525" marR="9525" marT="9525" marB="9525" anchor="ctr"/>
                </a:tc>
                <a:tc>
                  <a:txBody>
                    <a:bodyPr/>
                    <a:lstStyle/>
                    <a:p>
                      <a:pPr algn="ctr"/>
                      <a:r>
                        <a:rPr lang="en-US" sz="1600" b="1" dirty="0">
                          <a:latin typeface="+mj-lt"/>
                        </a:rPr>
                        <a:t>17</a:t>
                      </a:r>
                    </a:p>
                  </a:txBody>
                  <a:tcPr marL="9525" marR="9525" marT="9525" marB="9525" anchor="ctr"/>
                </a:tc>
                <a:tc>
                  <a:txBody>
                    <a:bodyPr/>
                    <a:lstStyle/>
                    <a:p>
                      <a:pPr algn="ctr"/>
                      <a:r>
                        <a:rPr lang="en-US" sz="1600" b="1" dirty="0">
                          <a:latin typeface="+mj-lt"/>
                        </a:rPr>
                        <a:t>TBD</a:t>
                      </a:r>
                    </a:p>
                  </a:txBody>
                  <a:tcPr marL="9525" marR="9525" marT="9525" marB="952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cs typeface="+mn-cs"/>
                        </a:rPr>
                        <a:t>TBD</a:t>
                      </a:r>
                      <a:endParaRPr lang="en-US" sz="1600" b="1" dirty="0">
                        <a:solidFill>
                          <a:schemeClr val="tx1"/>
                        </a:solidFill>
                        <a:latin typeface="+mj-lt"/>
                        <a:cs typeface="Times New Roman" panose="02020603050405020304" pitchFamily="18" charset="0"/>
                      </a:endParaRPr>
                    </a:p>
                  </a:txBody>
                  <a:tcPr marL="9525" marR="9525" marT="9525" marB="9525" anchor="ctr"/>
                </a:tc>
                <a:extLst>
                  <a:ext uri="{0D108BD9-81ED-4DB2-BD59-A6C34878D82A}">
                    <a16:rowId xmlns:a16="http://schemas.microsoft.com/office/drawing/2014/main" val="10008"/>
                  </a:ext>
                </a:extLst>
              </a:tr>
              <a:tr h="238752">
                <a:tc>
                  <a:txBody>
                    <a:bodyPr/>
                    <a:lstStyle/>
                    <a:p>
                      <a:pPr marL="0" marR="0" algn="ctr">
                        <a:spcBef>
                          <a:spcPts val="0"/>
                        </a:spcBef>
                        <a:spcAft>
                          <a:spcPts val="0"/>
                        </a:spcAft>
                      </a:pPr>
                      <a:r>
                        <a:rPr lang="en-US" sz="1600" b="1" dirty="0">
                          <a:latin typeface="+mj-lt"/>
                        </a:rPr>
                        <a:t>September</a:t>
                      </a:r>
                      <a:endParaRPr lang="en-US" sz="1600" b="1" dirty="0">
                        <a:solidFill>
                          <a:schemeClr val="tx1"/>
                        </a:solidFill>
                        <a:latin typeface="+mj-lt"/>
                        <a:ea typeface="Times New Roman"/>
                        <a:cs typeface="Times New Roman"/>
                      </a:endParaRPr>
                    </a:p>
                  </a:txBody>
                  <a:tcPr marL="9525" marR="9525" marT="9525" marB="9525" anchor="ctr"/>
                </a:tc>
                <a:tc>
                  <a:txBody>
                    <a:bodyPr/>
                    <a:lstStyle/>
                    <a:p>
                      <a:pPr algn="ctr"/>
                      <a:r>
                        <a:rPr lang="en-US" sz="1600" b="1" dirty="0">
                          <a:latin typeface="+mj-lt"/>
                        </a:rPr>
                        <a:t>21</a:t>
                      </a:r>
                    </a:p>
                  </a:txBody>
                  <a:tcPr marL="9525" marR="9525" marT="9525" marB="9525" anchor="ctr"/>
                </a:tc>
                <a:tc>
                  <a:txBody>
                    <a:bodyPr/>
                    <a:lstStyle/>
                    <a:p>
                      <a:pPr algn="ctr"/>
                      <a:r>
                        <a:rPr lang="en-US" sz="1600" b="1" dirty="0">
                          <a:latin typeface="+mj-lt"/>
                        </a:rPr>
                        <a:t>TBD</a:t>
                      </a:r>
                    </a:p>
                  </a:txBody>
                  <a:tcPr marL="9525" marR="9525" marT="9525" marB="952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cs typeface="+mn-cs"/>
                        </a:rPr>
                        <a:t>TBD</a:t>
                      </a:r>
                      <a:endParaRPr lang="en-US" sz="1600" b="1" dirty="0">
                        <a:solidFill>
                          <a:schemeClr val="tx1"/>
                        </a:solidFill>
                        <a:latin typeface="+mj-lt"/>
                        <a:cs typeface="Times New Roman" panose="02020603050405020304" pitchFamily="18" charset="0"/>
                      </a:endParaRPr>
                    </a:p>
                  </a:txBody>
                  <a:tcPr marL="9525" marR="9525" marT="9525" marB="9525" anchor="ctr"/>
                </a:tc>
                <a:extLst>
                  <a:ext uri="{0D108BD9-81ED-4DB2-BD59-A6C34878D82A}">
                    <a16:rowId xmlns:a16="http://schemas.microsoft.com/office/drawing/2014/main" val="10009"/>
                  </a:ext>
                </a:extLst>
              </a:tr>
              <a:tr h="238752">
                <a:tc>
                  <a:txBody>
                    <a:bodyPr/>
                    <a:lstStyle/>
                    <a:p>
                      <a:pPr marL="0" marR="0" algn="ctr">
                        <a:spcBef>
                          <a:spcPts val="0"/>
                        </a:spcBef>
                        <a:spcAft>
                          <a:spcPts val="0"/>
                        </a:spcAft>
                      </a:pPr>
                      <a:r>
                        <a:rPr lang="en-US" sz="1600" b="1" dirty="0">
                          <a:solidFill>
                            <a:schemeClr val="tx1"/>
                          </a:solidFill>
                          <a:latin typeface="+mj-lt"/>
                          <a:ea typeface="Times New Roman"/>
                          <a:cs typeface="Times New Roman"/>
                        </a:rPr>
                        <a:t>October</a:t>
                      </a:r>
                    </a:p>
                  </a:txBody>
                  <a:tcPr marL="9525" marR="9525" marT="9525" marB="9525" anchor="ctr"/>
                </a:tc>
                <a:tc>
                  <a:txBody>
                    <a:bodyPr/>
                    <a:lstStyle/>
                    <a:p>
                      <a:pPr algn="ctr"/>
                      <a:r>
                        <a:rPr lang="en-US" sz="1600" b="1" dirty="0">
                          <a:latin typeface="+mj-lt"/>
                        </a:rPr>
                        <a:t>19</a:t>
                      </a:r>
                    </a:p>
                  </a:txBody>
                  <a:tcPr marL="9525" marR="9525" marT="9525" marB="9525" anchor="ctr"/>
                </a:tc>
                <a:tc>
                  <a:txBody>
                    <a:bodyPr/>
                    <a:lstStyle/>
                    <a:p>
                      <a:pPr algn="ctr"/>
                      <a:r>
                        <a:rPr lang="en-US" sz="1600" b="1" dirty="0">
                          <a:latin typeface="+mj-lt"/>
                        </a:rPr>
                        <a:t>TBD</a:t>
                      </a:r>
                    </a:p>
                  </a:txBody>
                  <a:tcPr marL="9525" marR="9525" marT="9525" marB="952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cs typeface="Times New Roman" panose="02020603050405020304" pitchFamily="18" charset="0"/>
                        </a:rPr>
                        <a:t>TBD</a:t>
                      </a:r>
                    </a:p>
                  </a:txBody>
                  <a:tcPr marL="9525" marR="9525" marT="9525" marB="9525" anchor="ctr"/>
                </a:tc>
                <a:extLst>
                  <a:ext uri="{0D108BD9-81ED-4DB2-BD59-A6C34878D82A}">
                    <a16:rowId xmlns:a16="http://schemas.microsoft.com/office/drawing/2014/main" val="10010"/>
                  </a:ext>
                </a:extLst>
              </a:tr>
              <a:tr h="238752">
                <a:tc>
                  <a:txBody>
                    <a:bodyPr/>
                    <a:lstStyle/>
                    <a:p>
                      <a:pPr marL="0" marR="0" algn="ctr">
                        <a:spcBef>
                          <a:spcPts val="0"/>
                        </a:spcBef>
                        <a:spcAft>
                          <a:spcPts val="0"/>
                        </a:spcAft>
                      </a:pPr>
                      <a:r>
                        <a:rPr lang="en-US" sz="1600" b="1" dirty="0">
                          <a:solidFill>
                            <a:schemeClr val="tx1"/>
                          </a:solidFill>
                          <a:latin typeface="+mj-lt"/>
                          <a:ea typeface="Times New Roman"/>
                          <a:cs typeface="Times New Roman"/>
                        </a:rPr>
                        <a:t>November</a:t>
                      </a:r>
                    </a:p>
                  </a:txBody>
                  <a:tcPr marL="9525" marR="9525" marT="9525" marB="9525" anchor="ctr"/>
                </a:tc>
                <a:tc>
                  <a:txBody>
                    <a:bodyPr/>
                    <a:lstStyle/>
                    <a:p>
                      <a:pPr algn="ctr"/>
                      <a:r>
                        <a:rPr lang="en-US" sz="1600" b="1" dirty="0">
                          <a:latin typeface="+mj-lt"/>
                        </a:rPr>
                        <a:t>16</a:t>
                      </a:r>
                    </a:p>
                  </a:txBody>
                  <a:tcPr marL="9525" marR="9525" marT="9525" marB="9525" anchor="ctr"/>
                </a:tc>
                <a:tc>
                  <a:txBody>
                    <a:bodyPr/>
                    <a:lstStyle/>
                    <a:p>
                      <a:pPr algn="ctr"/>
                      <a:r>
                        <a:rPr lang="en-US" sz="1600" b="1" dirty="0">
                          <a:latin typeface="+mj-lt"/>
                        </a:rPr>
                        <a:t>TBD</a:t>
                      </a:r>
                    </a:p>
                  </a:txBody>
                  <a:tcPr marL="9525" marR="9525" marT="9525" marB="952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cs typeface="Times New Roman" panose="02020603050405020304" pitchFamily="18" charset="0"/>
                        </a:rPr>
                        <a:t>TBD</a:t>
                      </a:r>
                    </a:p>
                  </a:txBody>
                  <a:tcPr marL="9525" marR="9525" marT="9525" marB="9525" anchor="ctr"/>
                </a:tc>
                <a:extLst>
                  <a:ext uri="{0D108BD9-81ED-4DB2-BD59-A6C34878D82A}">
                    <a16:rowId xmlns:a16="http://schemas.microsoft.com/office/drawing/2014/main" val="10011"/>
                  </a:ext>
                </a:extLst>
              </a:tr>
              <a:tr h="238752">
                <a:tc>
                  <a:txBody>
                    <a:bodyPr/>
                    <a:lstStyle/>
                    <a:p>
                      <a:pPr marL="0" marR="0" algn="ctr">
                        <a:spcBef>
                          <a:spcPts val="0"/>
                        </a:spcBef>
                        <a:spcAft>
                          <a:spcPts val="0"/>
                        </a:spcAft>
                      </a:pPr>
                      <a:r>
                        <a:rPr lang="en-US" sz="1600" b="1" dirty="0">
                          <a:solidFill>
                            <a:schemeClr val="tx1"/>
                          </a:solidFill>
                          <a:latin typeface="+mj-lt"/>
                          <a:ea typeface="Times New Roman"/>
                          <a:cs typeface="Times New Roman"/>
                        </a:rPr>
                        <a:t>December</a:t>
                      </a:r>
                    </a:p>
                  </a:txBody>
                  <a:tcPr marL="9525" marR="9525" marT="9525" marB="9525" anchor="ctr"/>
                </a:tc>
                <a:tc>
                  <a:txBody>
                    <a:bodyPr/>
                    <a:lstStyle/>
                    <a:p>
                      <a:pPr algn="ctr"/>
                      <a:r>
                        <a:rPr lang="en-US" sz="1600" b="1">
                          <a:latin typeface="+mj-lt"/>
                        </a:rPr>
                        <a:t>21</a:t>
                      </a:r>
                      <a:endParaRPr lang="en-US" sz="1600" b="1" dirty="0">
                        <a:latin typeface="+mj-lt"/>
                      </a:endParaRPr>
                    </a:p>
                  </a:txBody>
                  <a:tcPr marL="9525" marR="9525" marT="9525" marB="9525" anchor="ctr"/>
                </a:tc>
                <a:tc>
                  <a:txBody>
                    <a:bodyPr/>
                    <a:lstStyle/>
                    <a:p>
                      <a:pPr algn="ctr"/>
                      <a:r>
                        <a:rPr lang="en-US" sz="1600" b="1" dirty="0">
                          <a:latin typeface="+mj-lt"/>
                        </a:rPr>
                        <a:t>TBD</a:t>
                      </a:r>
                    </a:p>
                  </a:txBody>
                  <a:tcPr marL="9525" marR="9525" marT="9525" marB="952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cs typeface="Times New Roman" panose="02020603050405020304" pitchFamily="18" charset="0"/>
                        </a:rPr>
                        <a:t>TBD</a:t>
                      </a:r>
                    </a:p>
                  </a:txBody>
                  <a:tcPr marL="9525" marR="9525" marT="9525" marB="9525" anchor="ctr"/>
                </a:tc>
                <a:extLst>
                  <a:ext uri="{0D108BD9-81ED-4DB2-BD59-A6C34878D82A}">
                    <a16:rowId xmlns:a16="http://schemas.microsoft.com/office/drawing/2014/main" val="1001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86700054"/>
              </p:ext>
            </p:extLst>
          </p:nvPr>
        </p:nvGraphicFramePr>
        <p:xfrm>
          <a:off x="0" y="4526280"/>
          <a:ext cx="9144000" cy="164592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840">
                <a:tc>
                  <a:txBody>
                    <a:bodyPr/>
                    <a:lstStyle/>
                    <a:p>
                      <a:pPr algn="ctr"/>
                      <a:r>
                        <a:rPr lang="en-US" sz="1600" b="1" u="sng" dirty="0" err="1">
                          <a:latin typeface="+mj-lt"/>
                        </a:rPr>
                        <a:t>FirsTitle</a:t>
                      </a:r>
                      <a:endParaRPr lang="en-US" sz="1600" b="1" u="sng" dirty="0">
                        <a:latin typeface="+mj-lt"/>
                      </a:endParaRPr>
                    </a:p>
                    <a:p>
                      <a:pPr algn="ctr"/>
                      <a:r>
                        <a:rPr lang="en-US" sz="1600" b="1" dirty="0">
                          <a:latin typeface="+mj-lt"/>
                        </a:rPr>
                        <a:t>1401</a:t>
                      </a:r>
                      <a:r>
                        <a:rPr lang="en-US" sz="1600" b="1" baseline="0" dirty="0">
                          <a:latin typeface="+mj-lt"/>
                        </a:rPr>
                        <a:t> S. Boulder Ave.</a:t>
                      </a:r>
                    </a:p>
                    <a:p>
                      <a:pPr algn="ctr"/>
                      <a:r>
                        <a:rPr lang="en-US" sz="1600" b="1" baseline="0" dirty="0">
                          <a:latin typeface="+mj-lt"/>
                        </a:rPr>
                        <a:t>Tulsa, Oklahoma 74119</a:t>
                      </a:r>
                      <a:endParaRPr lang="en-US" sz="1600" b="1" dirty="0">
                        <a:latin typeface="+mj-lt"/>
                      </a:endParaRPr>
                    </a:p>
                  </a:txBody>
                  <a:tcPr/>
                </a:tc>
                <a:tc>
                  <a:txBody>
                    <a:bodyPr/>
                    <a:lstStyle/>
                    <a:p>
                      <a:pPr algn="ctr"/>
                      <a:r>
                        <a:rPr lang="en-US" sz="1600" b="1" dirty="0">
                          <a:latin typeface="+mj-lt"/>
                        </a:rPr>
                        <a:t>Hampton Inn &amp; Suites</a:t>
                      </a:r>
                    </a:p>
                    <a:p>
                      <a:pPr algn="ctr"/>
                      <a:r>
                        <a:rPr lang="en-US" sz="1600" b="1" dirty="0">
                          <a:latin typeface="+mj-lt"/>
                        </a:rPr>
                        <a:t>915 Ada Webb Dr.</a:t>
                      </a:r>
                    </a:p>
                    <a:p>
                      <a:pPr algn="ctr"/>
                      <a:r>
                        <a:rPr lang="en-US" sz="1600" b="1" dirty="0">
                          <a:latin typeface="+mj-lt"/>
                        </a:rPr>
                        <a:t>Stroud,</a:t>
                      </a:r>
                      <a:r>
                        <a:rPr lang="en-US" sz="1600" b="1" baseline="0" dirty="0">
                          <a:latin typeface="+mj-lt"/>
                        </a:rPr>
                        <a:t> Oklahoma 74079</a:t>
                      </a:r>
                      <a:endParaRPr lang="en-US" sz="1600" b="1" dirty="0">
                        <a:latin typeface="+mj-lt"/>
                      </a:endParaRPr>
                    </a:p>
                  </a:txBody>
                  <a:tcPr/>
                </a:tc>
                <a:extLst>
                  <a:ext uri="{0D108BD9-81ED-4DB2-BD59-A6C34878D82A}">
                    <a16:rowId xmlns:a16="http://schemas.microsoft.com/office/drawing/2014/main" val="10000"/>
                  </a:ext>
                </a:extLst>
              </a:tr>
              <a:tr h="370840">
                <a:tc gridSpan="2">
                  <a:txBody>
                    <a:bodyPr/>
                    <a:lstStyle/>
                    <a:p>
                      <a:pPr algn="ctr"/>
                      <a:r>
                        <a:rPr lang="en-US" sz="1600" b="1" dirty="0">
                          <a:latin typeface="+mj-lt"/>
                        </a:rPr>
                        <a:t>Oklahoma Bar Center</a:t>
                      </a:r>
                    </a:p>
                    <a:p>
                      <a:pPr algn="ctr"/>
                      <a:r>
                        <a:rPr lang="en-US" sz="1600" b="1" dirty="0">
                          <a:latin typeface="+mj-lt"/>
                        </a:rPr>
                        <a:t>1901</a:t>
                      </a:r>
                      <a:r>
                        <a:rPr lang="en-US" sz="1600" b="1" baseline="0" dirty="0">
                          <a:latin typeface="+mj-lt"/>
                        </a:rPr>
                        <a:t> N. Lincoln Blvd.</a:t>
                      </a:r>
                    </a:p>
                    <a:p>
                      <a:pPr algn="ctr"/>
                      <a:r>
                        <a:rPr lang="en-US" sz="1600" b="1" baseline="0" dirty="0">
                          <a:latin typeface="+mj-lt"/>
                        </a:rPr>
                        <a:t>Oklahoma City, OK 73152-3036</a:t>
                      </a:r>
                      <a:endParaRPr lang="en-US" sz="1600" b="1" dirty="0">
                        <a:solidFill>
                          <a:schemeClr val="accent5"/>
                        </a:solidFill>
                        <a:latin typeface="+mj-lt"/>
                      </a:endParaRPr>
                    </a:p>
                  </a:txBody>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907167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01000" y="6308140"/>
            <a:ext cx="914400" cy="397460"/>
          </a:xfrm>
        </p:spPr>
        <p:txBody>
          <a:bodyPr>
            <a:noAutofit/>
          </a:bodyPr>
          <a:lstStyle/>
          <a:p>
            <a:fld id="{A08718F1-0D57-4B5C-8FC5-010E87DB488D}" type="slidenum">
              <a:rPr lang="en-US" sz="2400" smtClean="0">
                <a:solidFill>
                  <a:schemeClr val="tx1"/>
                </a:solidFill>
                <a:latin typeface="+mj-lt"/>
                <a:ea typeface="Tahoma" panose="020B0604030504040204" pitchFamily="34" charset="0"/>
                <a:cs typeface="Tahoma" panose="020B0604030504040204" pitchFamily="34" charset="0"/>
              </a:rPr>
              <a:pPr/>
              <a:t>94</a:t>
            </a:fld>
            <a:endParaRPr lang="en-US" sz="2400" dirty="0">
              <a:solidFill>
                <a:schemeClr val="tx1"/>
              </a:solidFill>
              <a:latin typeface="+mj-lt"/>
              <a:ea typeface="Tahoma" panose="020B0604030504040204" pitchFamily="34" charset="0"/>
              <a:cs typeface="Tahoma" panose="020B0604030504040204" pitchFamily="34" charset="0"/>
            </a:endParaRPr>
          </a:p>
        </p:txBody>
      </p:sp>
      <p:sp>
        <p:nvSpPr>
          <p:cNvPr id="7" name="Content Placeholder 2"/>
          <p:cNvSpPr txBox="1">
            <a:spLocks/>
          </p:cNvSpPr>
          <p:nvPr/>
        </p:nvSpPr>
        <p:spPr>
          <a:xfrm>
            <a:off x="-9808" y="7544"/>
            <a:ext cx="9144000" cy="630059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u="sng" dirty="0">
                <a:latin typeface="Times New Roman" panose="02020603050405020304" pitchFamily="18" charset="0"/>
                <a:cs typeface="Times New Roman" panose="02020603050405020304" pitchFamily="18" charset="0"/>
              </a:rPr>
              <a:t>MY 10  MOST RECENT GENERAL TITLE ARTICLES</a:t>
            </a:r>
            <a:endParaRPr lang="en-US" sz="2800" dirty="0">
              <a:latin typeface="Times New Roman" panose="02020603050405020304" pitchFamily="18" charset="0"/>
              <a:cs typeface="Times New Roman" panose="02020603050405020304" pitchFamily="18" charset="0"/>
            </a:endParaRPr>
          </a:p>
          <a:p>
            <a:pPr marL="0" indent="0" algn="ctr">
              <a:buNone/>
            </a:pPr>
            <a:r>
              <a:rPr lang="en-US" sz="2800" b="1" dirty="0">
                <a:latin typeface="Times New Roman" panose="02020603050405020304" pitchFamily="18" charset="0"/>
                <a:cs typeface="Times New Roman" panose="02020603050405020304" pitchFamily="18" charset="0"/>
              </a:rPr>
              <a:t>(last revised September 15, 2023)</a:t>
            </a:r>
          </a:p>
          <a:p>
            <a:pPr marL="0" lvl="1" indent="0" algn="just" defTabSz="114300">
              <a:buNone/>
            </a:pPr>
            <a:r>
              <a:rPr lang="en-US" sz="2400" u="sng" dirty="0">
                <a:solidFill>
                  <a:prstClr val="white"/>
                </a:solidFill>
                <a:latin typeface="Times New Roman" panose="02020603050405020304" pitchFamily="18" charset="0"/>
                <a:cs typeface="Times New Roman" panose="02020603050405020304" pitchFamily="18" charset="0"/>
              </a:rPr>
              <a:t>350</a:t>
            </a:r>
            <a:r>
              <a:rPr lang="en-US" sz="2400" dirty="0">
                <a:solidFill>
                  <a:prstClr val="white"/>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Residential Restrictive Covenants: The Amendment Process Under 11 O.S. Section 42-106.1”; 94 </a:t>
            </a:r>
            <a:r>
              <a:rPr lang="en-US" sz="2400" u="sng" dirty="0">
                <a:latin typeface="Times New Roman" panose="02020603050405020304" pitchFamily="18" charset="0"/>
                <a:cs typeface="Times New Roman" panose="02020603050405020304" pitchFamily="18" charset="0"/>
              </a:rPr>
              <a:t>Oklahoma Bar Journal</a:t>
            </a:r>
            <a:r>
              <a:rPr lang="en-US" sz="2400" dirty="0">
                <a:latin typeface="Times New Roman" panose="02020603050405020304" pitchFamily="18" charset="0"/>
                <a:cs typeface="Times New Roman" panose="02020603050405020304" pitchFamily="18" charset="0"/>
              </a:rPr>
              <a:t> 40 (September 2023)</a:t>
            </a:r>
          </a:p>
          <a:p>
            <a:pPr marL="0" indent="0" algn="just" defTabSz="114300">
              <a:buNone/>
            </a:pPr>
            <a:r>
              <a:rPr lang="en-US" sz="2400" u="sng" dirty="0">
                <a:latin typeface="Times New Roman" panose="02020603050405020304" pitchFamily="18" charset="0"/>
                <a:cs typeface="Times New Roman" panose="02020603050405020304" pitchFamily="18" charset="0"/>
              </a:rPr>
              <a:t>349</a:t>
            </a:r>
            <a:r>
              <a:rPr lang="en-US" sz="2400" dirty="0">
                <a:latin typeface="Times New Roman" panose="02020603050405020304" pitchFamily="18" charset="0"/>
                <a:cs typeface="Times New Roman" panose="02020603050405020304" pitchFamily="18" charset="0"/>
              </a:rPr>
              <a:t>.				“Probate ‘Venue’ Is, and Always Has Been, ‘Jurisdictional’: Legislative Confirmation of </a:t>
            </a:r>
            <a:r>
              <a:rPr lang="en-US" sz="2400" i="1" dirty="0" err="1">
                <a:latin typeface="Times New Roman" panose="02020603050405020304" pitchFamily="18" charset="0"/>
                <a:cs typeface="Times New Roman" panose="02020603050405020304" pitchFamily="18" charset="0"/>
              </a:rPr>
              <a:t>Fulks</a:t>
            </a:r>
            <a:r>
              <a:rPr lang="en-US" sz="2400" dirty="0">
                <a:latin typeface="Times New Roman" panose="02020603050405020304" pitchFamily="18" charset="0"/>
                <a:cs typeface="Times New Roman" panose="02020603050405020304" pitchFamily="18" charset="0"/>
              </a:rPr>
              <a:t>”; 94 </a:t>
            </a:r>
            <a:r>
              <a:rPr lang="en-US" sz="2400" u="sng" dirty="0">
                <a:latin typeface="Times New Roman" panose="02020603050405020304" pitchFamily="18" charset="0"/>
                <a:cs typeface="Times New Roman" panose="02020603050405020304" pitchFamily="18" charset="0"/>
              </a:rPr>
              <a:t>Oklahoma Bar Journal</a:t>
            </a:r>
            <a:r>
              <a:rPr lang="en-US" sz="2400" dirty="0">
                <a:latin typeface="Times New Roman" panose="02020603050405020304" pitchFamily="18" charset="0"/>
                <a:cs typeface="Times New Roman" panose="02020603050405020304" pitchFamily="18" charset="0"/>
              </a:rPr>
              <a:t> 40</a:t>
            </a:r>
          </a:p>
          <a:p>
            <a:pPr marL="0" indent="0" algn="just" defTabSz="114300">
              <a:buNone/>
            </a:pPr>
            <a:r>
              <a:rPr lang="en-US" sz="2400" u="sng" dirty="0">
                <a:latin typeface="Times New Roman" panose="02020603050405020304" pitchFamily="18" charset="0"/>
                <a:cs typeface="Times New Roman" panose="02020603050405020304" pitchFamily="18" charset="0"/>
              </a:rPr>
              <a:t>341</a:t>
            </a:r>
            <a:r>
              <a:rPr lang="en-US" sz="2400" dirty="0">
                <a:latin typeface="Times New Roman" panose="02020603050405020304" pitchFamily="18" charset="0"/>
                <a:cs typeface="Times New Roman" panose="02020603050405020304" pitchFamily="18" charset="0"/>
              </a:rPr>
              <a:t>.  “Payment of Proceeds from Production Under the PRSA The Obligation to Determine Current ‘Marketable Title’”; 93 	</a:t>
            </a:r>
            <a:r>
              <a:rPr lang="en-US" sz="2400" u="sng" dirty="0">
                <a:latin typeface="Times New Roman" panose="02020603050405020304" pitchFamily="18" charset="0"/>
                <a:cs typeface="Times New Roman" panose="02020603050405020304" pitchFamily="18" charset="0"/>
              </a:rPr>
              <a:t>Oklahoma Bar Journal</a:t>
            </a:r>
            <a:r>
              <a:rPr lang="en-US" sz="2400" dirty="0">
                <a:latin typeface="Times New Roman" panose="02020603050405020304" pitchFamily="18" charset="0"/>
                <a:cs typeface="Times New Roman" panose="02020603050405020304" pitchFamily="18" charset="0"/>
              </a:rPr>
              <a:t> 5 (May 2022)</a:t>
            </a:r>
          </a:p>
          <a:p>
            <a:pPr marL="0" indent="0" algn="just">
              <a:buNone/>
            </a:pPr>
            <a:r>
              <a:rPr lang="en-US" sz="2400" u="sng" dirty="0">
                <a:latin typeface="Times New Roman" panose="02020603050405020304" pitchFamily="18" charset="0"/>
                <a:cs typeface="Times New Roman" panose="02020603050405020304" pitchFamily="18" charset="0"/>
              </a:rPr>
              <a:t>338</a:t>
            </a:r>
            <a:r>
              <a:rPr lang="en-US" sz="2400" dirty="0">
                <a:latin typeface="Times New Roman" panose="02020603050405020304" pitchFamily="18" charset="0"/>
                <a:cs typeface="Times New Roman" panose="02020603050405020304" pitchFamily="18" charset="0"/>
              </a:rPr>
              <a:t>.	“Filing A ‘Reservation of Time’ Waives Certain 12 O.S. §2012(B) Defenses Because the Rule Under </a:t>
            </a:r>
            <a:r>
              <a:rPr lang="en-US" sz="2400" i="1" dirty="0">
                <a:latin typeface="Times New Roman" panose="02020603050405020304" pitchFamily="18" charset="0"/>
                <a:cs typeface="Times New Roman" panose="02020603050405020304" pitchFamily="18" charset="0"/>
              </a:rPr>
              <a:t>Young </a:t>
            </a:r>
            <a:r>
              <a:rPr lang="en-US" sz="2400" dirty="0">
                <a:latin typeface="Times New Roman" panose="02020603050405020304" pitchFamily="18" charset="0"/>
                <a:cs typeface="Times New Roman" panose="02020603050405020304" pitchFamily="18" charset="0"/>
              </a:rPr>
              <a:t>May Have Been Superseded By Statute”; 93 </a:t>
            </a:r>
            <a:r>
              <a:rPr lang="en-US" sz="2400" u="sng" dirty="0">
                <a:latin typeface="Times New Roman" panose="02020603050405020304" pitchFamily="18" charset="0"/>
                <a:cs typeface="Times New Roman" panose="02020603050405020304" pitchFamily="18" charset="0"/>
              </a:rPr>
              <a:t>Oklahoma Bar Journal </a:t>
            </a:r>
            <a:r>
              <a:rPr lang="en-US" sz="2400" dirty="0">
                <a:latin typeface="Times New Roman" panose="02020603050405020304" pitchFamily="18" charset="0"/>
                <a:cs typeface="Times New Roman" panose="02020603050405020304" pitchFamily="18" charset="0"/>
              </a:rPr>
              <a:t>1 (January 2022)</a:t>
            </a:r>
          </a:p>
          <a:p>
            <a:pPr marL="0" indent="0" algn="just">
              <a:buNone/>
            </a:pPr>
            <a:r>
              <a:rPr lang="en-US" sz="2400" u="sng" dirty="0">
                <a:latin typeface="Times New Roman" panose="02020603050405020304" pitchFamily="18" charset="0"/>
                <a:cs typeface="Times New Roman" panose="02020603050405020304" pitchFamily="18" charset="0"/>
              </a:rPr>
              <a:t>332</a:t>
            </a:r>
            <a:r>
              <a:rPr lang="en-US" sz="2400" dirty="0">
                <a:latin typeface="Times New Roman" panose="02020603050405020304" pitchFamily="18" charset="0"/>
                <a:cs typeface="Times New Roman" panose="02020603050405020304" pitchFamily="18" charset="0"/>
              </a:rPr>
              <a:t>.  “Probate Venue (aka Jurisdiction) Is Important: </a:t>
            </a:r>
            <a:r>
              <a:rPr lang="en-US" sz="2400" i="1" dirty="0" err="1">
                <a:latin typeface="Times New Roman" panose="02020603050405020304" pitchFamily="18" charset="0"/>
                <a:cs typeface="Times New Roman" panose="02020603050405020304" pitchFamily="18" charset="0"/>
              </a:rPr>
              <a:t>Fulks</a:t>
            </a:r>
            <a:r>
              <a:rPr lang="en-US" sz="2400" dirty="0">
                <a:latin typeface="Times New Roman" panose="02020603050405020304" pitchFamily="18" charset="0"/>
                <a:cs typeface="Times New Roman" panose="02020603050405020304" pitchFamily="18" charset="0"/>
              </a:rPr>
              <a:t> Overrules </a:t>
            </a:r>
            <a:r>
              <a:rPr lang="en-US" sz="2400" i="1" dirty="0">
                <a:latin typeface="Times New Roman" panose="02020603050405020304" pitchFamily="18" charset="0"/>
                <a:cs typeface="Times New Roman" panose="02020603050405020304" pitchFamily="18" charset="0"/>
              </a:rPr>
              <a:t>Walker</a:t>
            </a:r>
            <a:r>
              <a:rPr lang="en-US" sz="2400" dirty="0">
                <a:latin typeface="Times New Roman" panose="02020603050405020304" pitchFamily="18" charset="0"/>
                <a:cs typeface="Times New Roman" panose="02020603050405020304" pitchFamily="18" charset="0"/>
              </a:rPr>
              <a:t>”; 92 </a:t>
            </a:r>
            <a:r>
              <a:rPr lang="en-US" sz="2400" u="sng" dirty="0">
                <a:latin typeface="Times New Roman" panose="02020603050405020304" pitchFamily="18" charset="0"/>
                <a:cs typeface="Times New Roman" panose="02020603050405020304" pitchFamily="18" charset="0"/>
              </a:rPr>
              <a:t>Oklahoma Bar Journal</a:t>
            </a:r>
            <a:r>
              <a:rPr lang="en-US" sz="2400" dirty="0">
                <a:latin typeface="Times New Roman" panose="02020603050405020304" pitchFamily="18" charset="0"/>
                <a:cs typeface="Times New Roman" panose="02020603050405020304" pitchFamily="18" charset="0"/>
              </a:rPr>
              <a:t> 4 (April 2021)</a:t>
            </a:r>
          </a:p>
          <a:p>
            <a:pPr marL="0" indent="0" algn="just">
              <a:buNone/>
            </a:pP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89373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448425"/>
            <a:ext cx="1009307" cy="409575"/>
          </a:xfrm>
        </p:spPr>
        <p:txBody>
          <a:bodyPr/>
          <a:lstStyle/>
          <a:p>
            <a:fld id="{A08718F1-0D57-4B5C-8FC5-010E87DB488D}" type="slidenum">
              <a:rPr lang="en-US" sz="2400" smtClean="0">
                <a:solidFill>
                  <a:schemeClr val="tx1"/>
                </a:solidFill>
                <a:latin typeface="+mj-lt"/>
                <a:ea typeface="Tahoma" panose="020B0604030504040204" pitchFamily="34" charset="0"/>
                <a:cs typeface="Tahoma" panose="020B0604030504040204" pitchFamily="34" charset="0"/>
              </a:rPr>
              <a:pPr/>
              <a:t>95</a:t>
            </a:fld>
            <a:endParaRPr lang="en-US" sz="2400" dirty="0">
              <a:solidFill>
                <a:schemeClr val="tx1"/>
              </a:solidFill>
              <a:latin typeface="+mj-lt"/>
              <a:ea typeface="Tahoma" panose="020B0604030504040204" pitchFamily="34" charset="0"/>
              <a:cs typeface="Tahoma" panose="020B0604030504040204" pitchFamily="34" charset="0"/>
            </a:endParaRPr>
          </a:p>
        </p:txBody>
      </p:sp>
      <p:sp>
        <p:nvSpPr>
          <p:cNvPr id="7" name="Content Placeholder 2"/>
          <p:cNvSpPr txBox="1">
            <a:spLocks/>
          </p:cNvSpPr>
          <p:nvPr/>
        </p:nvSpPr>
        <p:spPr>
          <a:xfrm>
            <a:off x="-7620" y="0"/>
            <a:ext cx="9144000" cy="594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u="sng" dirty="0">
                <a:latin typeface="Times New Roman" panose="02020603050405020304" pitchFamily="18" charset="0"/>
                <a:cs typeface="Times New Roman" panose="02020603050405020304" pitchFamily="18" charset="0"/>
              </a:rPr>
              <a:t>324</a:t>
            </a:r>
            <a:r>
              <a:rPr lang="en-US" sz="2400" dirty="0">
                <a:latin typeface="Times New Roman" panose="02020603050405020304" pitchFamily="18" charset="0"/>
                <a:cs typeface="Times New Roman" panose="02020603050405020304" pitchFamily="18" charset="0"/>
              </a:rPr>
              <a:t>.  “Seeking Default Judgment: After </a:t>
            </a:r>
            <a:r>
              <a:rPr lang="en-US" sz="2400" i="1" dirty="0" err="1">
                <a:latin typeface="Times New Roman" panose="02020603050405020304" pitchFamily="18" charset="0"/>
                <a:cs typeface="Times New Roman" panose="02020603050405020304" pitchFamily="18" charset="0"/>
              </a:rPr>
              <a:t>Schweigert</a:t>
            </a:r>
            <a:r>
              <a:rPr lang="en-US" sz="2400" dirty="0">
                <a:latin typeface="Times New Roman" panose="02020603050405020304" pitchFamily="18" charset="0"/>
                <a:cs typeface="Times New Roman" panose="02020603050405020304" pitchFamily="18" charset="0"/>
              </a:rPr>
              <a:t>”; 91 </a:t>
            </a:r>
            <a:r>
              <a:rPr lang="en-US" sz="2400" u="sng" dirty="0">
                <a:latin typeface="Times New Roman" panose="02020603050405020304" pitchFamily="18" charset="0"/>
                <a:cs typeface="Times New Roman" panose="02020603050405020304" pitchFamily="18" charset="0"/>
              </a:rPr>
              <a:t>Oklahoma Bar Journal</a:t>
            </a:r>
            <a:r>
              <a:rPr lang="en-US" sz="2400" dirty="0">
                <a:latin typeface="Times New Roman" panose="02020603050405020304" pitchFamily="18" charset="0"/>
                <a:cs typeface="Times New Roman" panose="02020603050405020304" pitchFamily="18" charset="0"/>
              </a:rPr>
              <a:t> 54 (April 2020)</a:t>
            </a:r>
          </a:p>
          <a:p>
            <a:pPr marL="0" indent="0" algn="just">
              <a:buNone/>
            </a:pPr>
            <a:r>
              <a:rPr lang="en-US" sz="2400" u="sng" dirty="0">
                <a:latin typeface="Times New Roman" panose="02020603050405020304" pitchFamily="18" charset="0"/>
                <a:cs typeface="Times New Roman" panose="02020603050405020304" pitchFamily="18" charset="0"/>
              </a:rPr>
              <a:t>306</a:t>
            </a:r>
            <a:r>
              <a:rPr lang="en-US" sz="2400" dirty="0">
                <a:latin typeface="Times New Roman" panose="02020603050405020304" pitchFamily="18" charset="0"/>
                <a:cs typeface="Times New Roman" panose="02020603050405020304" pitchFamily="18" charset="0"/>
              </a:rPr>
              <a:t>. “Constructive Notice: Oklahoma’s Hybrid System Affecting Surface and Mineral Interests”; 89 </a:t>
            </a:r>
            <a:r>
              <a:rPr lang="en-US" sz="2400" u="sng" dirty="0">
                <a:latin typeface="Times New Roman" panose="02020603050405020304" pitchFamily="18" charset="0"/>
                <a:cs typeface="Times New Roman" panose="02020603050405020304" pitchFamily="18" charset="0"/>
              </a:rPr>
              <a:t>Oklahoma Bar Journal</a:t>
            </a:r>
            <a:r>
              <a:rPr lang="en-US" sz="2400" dirty="0">
                <a:latin typeface="Times New Roman" panose="02020603050405020304" pitchFamily="18" charset="0"/>
                <a:cs typeface="Times New Roman" panose="02020603050405020304" pitchFamily="18" charset="0"/>
              </a:rPr>
              <a:t> 40 (January 2018)</a:t>
            </a:r>
            <a:endParaRPr lang="en-US" sz="2400" u="sng" dirty="0">
              <a:latin typeface="Times New Roman" panose="02020603050405020304" pitchFamily="18" charset="0"/>
              <a:cs typeface="Times New Roman" panose="02020603050405020304" pitchFamily="18" charset="0"/>
            </a:endParaRPr>
          </a:p>
          <a:p>
            <a:pPr marL="0" indent="0" algn="just">
              <a:buNone/>
            </a:pPr>
            <a:r>
              <a:rPr lang="en-US" sz="2400" u="sng" dirty="0">
                <a:latin typeface="Times New Roman" panose="02020603050405020304" pitchFamily="18" charset="0"/>
                <a:cs typeface="Times New Roman" panose="02020603050405020304" pitchFamily="18" charset="0"/>
              </a:rPr>
              <a:t>294</a:t>
            </a:r>
            <a:r>
              <a:rPr lang="en-US" sz="2400" dirty="0">
                <a:latin typeface="Times New Roman" panose="02020603050405020304" pitchFamily="18" charset="0"/>
                <a:cs typeface="Times New Roman" panose="02020603050405020304" pitchFamily="18" charset="0"/>
              </a:rPr>
              <a:t>.	“The Oklahoma Marketable Record Title Act (‘aka’ The ‘Re-Recording Act’): An Argument That This 30-Year Curative Act Can Extinguish Co-Tenancies”; 87 </a:t>
            </a:r>
            <a:r>
              <a:rPr lang="en-US" sz="2400" u="sng" dirty="0">
                <a:latin typeface="Times New Roman" panose="02020603050405020304" pitchFamily="18" charset="0"/>
                <a:cs typeface="Times New Roman" panose="02020603050405020304" pitchFamily="18" charset="0"/>
              </a:rPr>
              <a:t>Oklahoma Bar Journal</a:t>
            </a:r>
            <a:r>
              <a:rPr lang="en-US" sz="2400" dirty="0">
                <a:latin typeface="Times New Roman" panose="02020603050405020304" pitchFamily="18" charset="0"/>
                <a:cs typeface="Times New Roman" panose="02020603050405020304" pitchFamily="18" charset="0"/>
              </a:rPr>
              <a:t> 27 (October 15, 2016)     </a:t>
            </a:r>
          </a:p>
          <a:p>
            <a:pPr marL="0" indent="0" algn="just">
              <a:buNone/>
            </a:pPr>
            <a:r>
              <a:rPr lang="en-US" sz="2400" u="sng" dirty="0">
                <a:latin typeface="Times New Roman" panose="02020603050405020304" pitchFamily="18" charset="0"/>
                <a:cs typeface="Times New Roman" panose="02020603050405020304" pitchFamily="18" charset="0"/>
              </a:rPr>
              <a:t>276</a:t>
            </a:r>
            <a:r>
              <a:rPr lang="en-US" sz="2400" dirty="0">
                <a:latin typeface="Times New Roman" panose="02020603050405020304" pitchFamily="18" charset="0"/>
                <a:cs typeface="Times New Roman" panose="02020603050405020304" pitchFamily="18" charset="0"/>
              </a:rPr>
              <a:t>.  “Marketable Record Title: A Deed Which Conveys Only the Grantor’s ‘Right, Title and Interest’ Can be A ‘Root of Title’”; 85 </a:t>
            </a:r>
            <a:r>
              <a:rPr lang="en-US" sz="2400" u="sng" dirty="0">
                <a:latin typeface="Times New Roman" panose="02020603050405020304" pitchFamily="18" charset="0"/>
                <a:cs typeface="Times New Roman" panose="02020603050405020304" pitchFamily="18" charset="0"/>
              </a:rPr>
              <a:t>Oklahoma Bar Journal</a:t>
            </a:r>
            <a:r>
              <a:rPr lang="en-US" sz="2400" dirty="0">
                <a:latin typeface="Times New Roman" panose="02020603050405020304" pitchFamily="18" charset="0"/>
                <a:cs typeface="Times New Roman" panose="02020603050405020304" pitchFamily="18" charset="0"/>
              </a:rPr>
              <a:t> 1104 (May 17, 2014)</a:t>
            </a:r>
            <a:endParaRPr lang="en-US" sz="1000" dirty="0">
              <a:latin typeface="Times New Roman" panose="02020603050405020304" pitchFamily="18" charset="0"/>
              <a:cs typeface="Times New Roman" panose="02020603050405020304" pitchFamily="18" charset="0"/>
            </a:endParaRPr>
          </a:p>
          <a:p>
            <a:pPr marL="0" indent="0" algn="just">
              <a:buNone/>
            </a:pPr>
            <a:r>
              <a:rPr lang="en-US" sz="2400" u="sng" dirty="0">
                <a:latin typeface="Times New Roman" panose="02020603050405020304" pitchFamily="18" charset="0"/>
                <a:cs typeface="Times New Roman" panose="02020603050405020304" pitchFamily="18" charset="0"/>
              </a:rPr>
              <a:t>256</a:t>
            </a:r>
            <a:r>
              <a:rPr lang="en-US" sz="2400" dirty="0">
                <a:latin typeface="Times New Roman" panose="02020603050405020304" pitchFamily="18" charset="0"/>
                <a:cs typeface="Times New Roman" panose="02020603050405020304" pitchFamily="18" charset="0"/>
              </a:rPr>
              <a:t>.	“The Need for a Federal District Court Certificate in All Title Examinations: A Reconsideration”; 83 </a:t>
            </a:r>
            <a:r>
              <a:rPr lang="en-US" sz="2400" u="sng" dirty="0">
                <a:latin typeface="Times New Roman" panose="02020603050405020304" pitchFamily="18" charset="0"/>
                <a:cs typeface="Times New Roman" panose="02020603050405020304" pitchFamily="18" charset="0"/>
              </a:rPr>
              <a:t>Oklahoma Bar Journal</a:t>
            </a:r>
            <a:r>
              <a:rPr lang="en-US" sz="2400" dirty="0">
                <a:latin typeface="Times New Roman" panose="02020603050405020304" pitchFamily="18" charset="0"/>
                <a:cs typeface="Times New Roman" panose="02020603050405020304" pitchFamily="18" charset="0"/>
              </a:rPr>
              <a:t> 2367 </a:t>
            </a:r>
            <a:r>
              <a:rPr lang="en-US" sz="2400">
                <a:latin typeface="Times New Roman" panose="02020603050405020304" pitchFamily="18" charset="0"/>
                <a:cs typeface="Times New Roman" panose="02020603050405020304" pitchFamily="18" charset="0"/>
              </a:rPr>
              <a:t>(November </a:t>
            </a:r>
            <a:r>
              <a:rPr lang="en-US" sz="2400" dirty="0">
                <a:latin typeface="Times New Roman" panose="02020603050405020304" pitchFamily="18" charset="0"/>
                <a:cs typeface="Times New Roman" panose="02020603050405020304" pitchFamily="18" charset="0"/>
              </a:rPr>
              <a:t>3, 2012)</a:t>
            </a:r>
          </a:p>
        </p:txBody>
      </p:sp>
    </p:spTree>
    <p:extLst>
      <p:ext uri="{BB962C8B-B14F-4D97-AF65-F5344CB8AC3E}">
        <p14:creationId xmlns:p14="http://schemas.microsoft.com/office/powerpoint/2010/main" val="381237318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5943601"/>
          </a:xfrm>
        </p:spPr>
        <p:txBody>
          <a:bodyPr>
            <a:noAutofit/>
          </a:bodyPr>
          <a:lstStyle/>
          <a:p>
            <a:pPr marL="0" indent="0">
              <a:buNone/>
            </a:pPr>
            <a:r>
              <a:rPr lang="en-US" sz="4000" dirty="0"/>
              <a:t> </a:t>
            </a:r>
          </a:p>
          <a:p>
            <a:pPr marL="0" indent="0" algn="ctr">
              <a:buNone/>
            </a:pPr>
            <a:r>
              <a:rPr lang="en-US" sz="4000" b="1" dirty="0">
                <a:solidFill>
                  <a:schemeClr val="tx1"/>
                </a:solidFill>
                <a:latin typeface="Times New Roman" panose="02020603050405020304" pitchFamily="18" charset="0"/>
                <a:cs typeface="Times New Roman" panose="02020603050405020304" pitchFamily="18" charset="0"/>
              </a:rPr>
              <a:t>The end</a:t>
            </a:r>
          </a:p>
          <a:p>
            <a:pPr marL="0" indent="0" algn="ctr">
              <a:buNone/>
            </a:pPr>
            <a:r>
              <a:rPr lang="en-US" sz="4000" b="1" dirty="0">
                <a:solidFill>
                  <a:schemeClr val="tx1"/>
                </a:solidFill>
                <a:latin typeface="Times New Roman" panose="02020603050405020304" pitchFamily="18" charset="0"/>
                <a:cs typeface="Times New Roman" panose="02020603050405020304" pitchFamily="18" charset="0"/>
              </a:rPr>
              <a:t>(really just the “beginning”)</a:t>
            </a:r>
          </a:p>
          <a:p>
            <a:pPr marL="0" indent="0" algn="ctr">
              <a:buNone/>
            </a:pPr>
            <a:r>
              <a:rPr lang="en-US" sz="4000" b="1" dirty="0">
                <a:solidFill>
                  <a:schemeClr val="tx1"/>
                </a:solidFill>
                <a:latin typeface="Times New Roman" panose="02020603050405020304" pitchFamily="18" charset="0"/>
                <a:cs typeface="Times New Roman" panose="02020603050405020304" pitchFamily="18" charset="0"/>
              </a:rPr>
              <a:t>=============</a:t>
            </a:r>
          </a:p>
          <a:p>
            <a:pPr marL="0" indent="0" algn="ctr">
              <a:buNone/>
            </a:pPr>
            <a:r>
              <a:rPr lang="en-US" sz="4000" b="1" dirty="0">
                <a:solidFill>
                  <a:schemeClr val="tx1"/>
                </a:solidFill>
                <a:latin typeface="Times New Roman" panose="02020603050405020304" pitchFamily="18" charset="0"/>
                <a:cs typeface="Times New Roman" panose="02020603050405020304" pitchFamily="18" charset="0"/>
              </a:rPr>
              <a:t>For other interesting articles on Oklahoma real property title law, see:</a:t>
            </a:r>
          </a:p>
          <a:p>
            <a:pPr marL="0" indent="0" algn="ctr">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4000" b="1" i="1" dirty="0">
                <a:solidFill>
                  <a:schemeClr val="tx1"/>
                </a:solidFill>
                <a:latin typeface="Times New Roman" panose="02020603050405020304" pitchFamily="18" charset="0"/>
                <a:cs typeface="Times New Roman" panose="02020603050405020304" pitchFamily="18" charset="0"/>
              </a:rPr>
              <a:t>www.EppersonLaw.com</a:t>
            </a:r>
            <a:r>
              <a:rPr lang="en-US" sz="4000" b="1" dirty="0">
                <a:solidFill>
                  <a:schemeClr val="tx1"/>
                </a:solidFill>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8153400" y="6448424"/>
            <a:ext cx="975511" cy="409575"/>
          </a:xfrm>
        </p:spPr>
        <p:txBody>
          <a:bodyPr/>
          <a:lstStyle/>
          <a:p>
            <a:fld id="{647A3E5A-2CBD-4B60-BB54-B6A7D13B54BD}" type="slidenum">
              <a:rPr lang="en-US" sz="2400" smtClean="0">
                <a:solidFill>
                  <a:schemeClr val="tx1"/>
                </a:solidFill>
                <a:latin typeface="+mj-lt"/>
              </a:rPr>
              <a:pPr/>
              <a:t>96</a:t>
            </a:fld>
            <a:endParaRPr lang="en-US" sz="2400" dirty="0">
              <a:solidFill>
                <a:schemeClr val="tx1"/>
              </a:solidFill>
              <a:latin typeface="+mj-lt"/>
            </a:endParaRPr>
          </a:p>
        </p:txBody>
      </p:sp>
    </p:spTree>
    <p:extLst>
      <p:ext uri="{BB962C8B-B14F-4D97-AF65-F5344CB8AC3E}">
        <p14:creationId xmlns:p14="http://schemas.microsoft.com/office/powerpoint/2010/main" val="155811896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advClick="0" advTm="1000">
        <p:pull/>
      </p:transition>
    </mc:Fallback>
  </mc:AlternateContent>
</p:sld>
</file>

<file path=ppt/theme/theme1.xml><?xml version="1.0" encoding="utf-8"?>
<a:theme xmlns:a="http://schemas.openxmlformats.org/drawingml/2006/main" name="Depth">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19449</TotalTime>
  <Words>9377</Words>
  <Application>Microsoft Office PowerPoint</Application>
  <PresentationFormat>On-screen Show (4:3)</PresentationFormat>
  <Paragraphs>789</Paragraphs>
  <Slides>96</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96</vt:i4>
      </vt:variant>
    </vt:vector>
  </HeadingPairs>
  <TitlesOfParts>
    <vt:vector size="104" baseType="lpstr">
      <vt:lpstr>Arial</vt:lpstr>
      <vt:lpstr>Calibri</vt:lpstr>
      <vt:lpstr>Calibri Light</vt:lpstr>
      <vt:lpstr>Symbol</vt:lpstr>
      <vt:lpstr>Times New Roman</vt:lpstr>
      <vt:lpstr>Wingdings</vt:lpstr>
      <vt:lpstr>Depth</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KINGFISHER WIND, LLC v. MATT WEHMULLER, CANADIAN COUNTY ASSESSOR &amp; CAROLYN MULHERIN (2022 OK 83)</vt:lpstr>
      <vt:lpstr>PowerPoint Presentation</vt:lpstr>
      <vt:lpstr>PowerPoint Presentation</vt:lpstr>
      <vt:lpstr>PowerPoint Presentation</vt:lpstr>
      <vt:lpstr>PowerPoint Presentation</vt:lpstr>
      <vt:lpstr>2.  COLE v. BANK OF AMERICA (2022 OK 96)</vt:lpstr>
      <vt:lpstr>PowerPoint Presentation</vt:lpstr>
      <vt:lpstr>PowerPoint Presentation</vt:lpstr>
      <vt:lpstr>PowerPoint Presentation</vt:lpstr>
      <vt:lpstr>PowerPoint Presentation</vt:lpstr>
      <vt:lpstr>PowerPoint Presentation</vt:lpstr>
      <vt:lpstr>PowerPoint Presentation</vt:lpstr>
      <vt:lpstr>3.  OWENS v. OWENS (2023 OK 12)</vt:lpstr>
      <vt:lpstr>PowerPoint Presentation</vt:lpstr>
      <vt:lpstr>PowerPoint Presentation</vt:lpstr>
      <vt:lpstr>PowerPoint Presentation</vt:lpstr>
      <vt:lpstr>PowerPoint Presentation</vt:lpstr>
      <vt:lpstr>4.  IN THE MATTER OF THE ESTATE OF PARKER (2023 OK 50)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MTGLQ INVESTORS v. WITHERSPOON (2023 OK 62)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RUSHMORE LOAN MANAGEMENT SERVICES v. SOLORIO  (2022 OK CIV APP 33)</vt:lpstr>
      <vt:lpstr>PowerPoint Presentation</vt:lpstr>
      <vt:lpstr>PowerPoint Presentation</vt:lpstr>
      <vt:lpstr>PowerPoint Presentation</vt:lpstr>
      <vt:lpstr>PowerPoint Presentation</vt:lpstr>
      <vt:lpstr>7.  CRYSTAL BAY ESTATES HOMEOWNERS ASSOCIATION v. COX  (2022 OK CIV APP 38)</vt:lpstr>
      <vt:lpstr>PowerPoint Presentation</vt:lpstr>
      <vt:lpstr>PowerPoint Presentation</vt:lpstr>
      <vt:lpstr>PowerPoint Presentation</vt:lpstr>
      <vt:lpstr>PowerPoint Presentation</vt:lpstr>
      <vt:lpstr>PowerPoint Presentation</vt:lpstr>
      <vt:lpstr>PowerPoint Presentation</vt:lpstr>
      <vt:lpstr>8.  TRAITZ v. TRAITZ  (2023 OK CIV APP 1)</vt:lpstr>
      <vt:lpstr>PowerPoint Presentation</vt:lpstr>
      <vt:lpstr>PowerPoint Presentation</vt:lpstr>
      <vt:lpstr>PowerPoint Presentation</vt:lpstr>
      <vt:lpstr>PowerPoint Presentation</vt:lpstr>
      <vt:lpstr>PowerPoint Presentation</vt:lpstr>
      <vt:lpstr>9.  COTTON v. COTTON  (2023 OK CIV APP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NONTESTAMENTARY TRANSFER OF PROPERTY ACT:  AN UPDATE ON OKLAHOMA'S USE OF THE  TRANSFER-ON-DEATH DEED (2011)    BY:  KRAETTLI Q. EPPERSON, PLLC MEE MEE HOGE &amp; EPPERSON, PLLP 50 PENN PLACE 1900 N.W. EXPRESSWAY, SUITE 1400 OKLAHOMA CITY, OKLAHOMA 73118   PHONE: (405) 848-9100 FAX: (405) 848-9101   E-mail: kqe@meehoge.com Webpages: www.meehoge.com www.EppersonLaw.com</dc:title>
  <dc:creator>kwe</dc:creator>
  <cp:lastModifiedBy>Lisa Colberg</cp:lastModifiedBy>
  <cp:revision>2654</cp:revision>
  <cp:lastPrinted>2023-09-26T20:26:01Z</cp:lastPrinted>
  <dcterms:created xsi:type="dcterms:W3CDTF">2011-09-13T17:19:21Z</dcterms:created>
  <dcterms:modified xsi:type="dcterms:W3CDTF">2024-04-25T19:43:03Z</dcterms:modified>
</cp:coreProperties>
</file>